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3" r:id="rId33"/>
    <p:sldId id="322" r:id="rId34"/>
    <p:sldId id="324" r:id="rId35"/>
    <p:sldId id="290" r:id="rId3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Calibri" panose="020F0502020204030204" charset="0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63" autoAdjust="0"/>
  </p:normalViewPr>
  <p:slideViewPr>
    <p:cSldViewPr snapToGrid="0">
      <p:cViewPr varScale="1">
        <p:scale>
          <a:sx n="127" d="100"/>
          <a:sy n="127" d="100"/>
        </p:scale>
        <p:origin x="27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32234-7028-4DA2-BE93-7DEA451379BD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0C9BC-34BC-4CD2-90DE-08E5B15A805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5C35-C625-46D0-B02E-129C36ED7CF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72D-7131-4AFE-BCD8-F506349CD7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55.png"/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55.png"/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hyperlink" Target="https://doi.org/10.1137/0201010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400" b="1" dirty="0"/>
              <a:t>(Some) Applications of DFS</a:t>
            </a:r>
            <a:endParaRPr 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  <a:endParaRPr lang="en-GB" sz="20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and Sink in DAG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source node</a:t>
                </a:r>
                <a:r>
                  <a:rPr lang="en-US" sz="2400" dirty="0"/>
                  <a:t> is a node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no incoming edges</a:t>
                </a:r>
                <a:r>
                  <a:rPr lang="en-US" sz="2400" dirty="0"/>
                  <a:t>;</a:t>
                </a:r>
                <a:br>
                  <a:rPr lang="en-US" sz="2400" dirty="0"/>
                </a:b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sink node</a:t>
                </a:r>
                <a:r>
                  <a:rPr lang="en-US" sz="2400" dirty="0"/>
                  <a:t> is a node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no outgoing edges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 lvl="1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source; both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are sink.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Claim</a:t>
                </a:r>
                <a:r>
                  <a:rPr lang="en-US" sz="2400" b="1" dirty="0"/>
                  <a:t>:</a:t>
                </a:r>
                <a:r>
                  <a:rPr lang="en-US" sz="2400" dirty="0"/>
                  <a:t> Each DAG has at least one source and one sink. </a:t>
                </a:r>
                <a:r>
                  <a:rPr lang="en-US" sz="2000" dirty="0"/>
                  <a:t>(</a:t>
                </a:r>
                <a:r>
                  <a:rPr lang="en-US" sz="2000" dirty="0">
                    <a:solidFill>
                      <a:srgbClr val="C00000"/>
                    </a:solidFill>
                  </a:rPr>
                  <a:t>Why?</a:t>
                </a:r>
                <a:r>
                  <a:rPr lang="en-US" sz="2000" dirty="0"/>
                  <a:t>)</a:t>
                </a:r>
                <a:endParaRPr lang="en-US" sz="2000" dirty="0"/>
              </a:p>
              <a:p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Observations</a:t>
                </a:r>
                <a:r>
                  <a:rPr lang="en-US" sz="2000" b="1" dirty="0"/>
                  <a:t>: </a:t>
                </a:r>
                <a:r>
                  <a:rPr lang="en-US" sz="2000" dirty="0"/>
                  <a:t>In DFS of a DAG, node with max finish time must be a source.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(Node with max finish time appears first in topo-sort, it cannot have incoming edges.)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Observations</a:t>
                </a:r>
                <a:r>
                  <a:rPr lang="en-US" sz="2000" b="1" dirty="0"/>
                  <a:t>: </a:t>
                </a:r>
                <a:r>
                  <a:rPr lang="en-US" sz="2000" dirty="0"/>
                  <a:t>In DFS of a DAG, node with min finish time must be a sink.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(Node with min finish time appears last in topo-sort, it cannot have outgoing edges.)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6393066" y="5167312"/>
            <a:ext cx="2122284" cy="1186014"/>
            <a:chOff x="3950277" y="4715651"/>
            <a:chExt cx="2122284" cy="1186014"/>
          </a:xfrm>
        </p:grpSpPr>
        <p:sp>
          <p:nvSpPr>
            <p:cNvPr id="7" name="椭圆 6"/>
            <p:cNvSpPr/>
            <p:nvPr/>
          </p:nvSpPr>
          <p:spPr>
            <a:xfrm>
              <a:off x="3950277" y="471924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50277" y="553798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830041" y="471924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830041" y="553798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/>
            <p:cNvCxnSpPr>
              <a:stCxn id="8" idx="6"/>
              <a:endCxn id="10" idx="2"/>
            </p:cNvCxnSpPr>
            <p:nvPr/>
          </p:nvCxnSpPr>
          <p:spPr>
            <a:xfrm>
              <a:off x="4313959" y="571982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5708879" y="4715651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708879" y="553798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接箭头连接符 18"/>
            <p:cNvCxnSpPr>
              <a:stCxn id="8" idx="0"/>
              <a:endCxn id="7" idx="4"/>
            </p:cNvCxnSpPr>
            <p:nvPr/>
          </p:nvCxnSpPr>
          <p:spPr>
            <a:xfrm flipV="1">
              <a:off x="4132118" y="5082930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0" idx="0"/>
              <a:endCxn id="9" idx="4"/>
            </p:cNvCxnSpPr>
            <p:nvPr/>
          </p:nvCxnSpPr>
          <p:spPr>
            <a:xfrm flipV="1">
              <a:off x="5011882" y="5082930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7" idx="6"/>
              <a:endCxn id="9" idx="2"/>
            </p:cNvCxnSpPr>
            <p:nvPr/>
          </p:nvCxnSpPr>
          <p:spPr>
            <a:xfrm>
              <a:off x="4313959" y="4901089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9" idx="6"/>
              <a:endCxn id="15" idx="2"/>
            </p:cNvCxnSpPr>
            <p:nvPr/>
          </p:nvCxnSpPr>
          <p:spPr>
            <a:xfrm flipV="1">
              <a:off x="5193723" y="4897492"/>
              <a:ext cx="515156" cy="35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9" idx="5"/>
              <a:endCxn id="16" idx="1"/>
            </p:cNvCxnSpPr>
            <p:nvPr/>
          </p:nvCxnSpPr>
          <p:spPr>
            <a:xfrm>
              <a:off x="5140463" y="5029670"/>
              <a:ext cx="621676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 Algorithm for Topo-Sort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Claim</a:t>
                </a:r>
                <a:r>
                  <a:rPr lang="en-US" sz="2000" b="1" dirty="0"/>
                  <a:t>:</a:t>
                </a:r>
                <a:r>
                  <a:rPr lang="en-US" sz="2000" dirty="0"/>
                  <a:t> Each DAG has at least one source and one sink. 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Observations</a:t>
                </a:r>
                <a:r>
                  <a:rPr lang="en-US" sz="2000" b="1" dirty="0"/>
                  <a:t>: </a:t>
                </a:r>
                <a:r>
                  <a:rPr lang="en-US" sz="2000" dirty="0"/>
                  <a:t>In DFS of a DAG, node with max finish time must be a source.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(Node with max finish time appears first in topo-sort, it cannot have incoming edges.)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Observations</a:t>
                </a:r>
                <a:r>
                  <a:rPr lang="en-US" sz="2000" b="1" dirty="0"/>
                  <a:t>: </a:t>
                </a:r>
                <a:r>
                  <a:rPr lang="en-US" sz="2000" dirty="0"/>
                  <a:t>In DFS of a DAG, node with min finish time must be a sink.</a:t>
                </a:r>
                <a:br>
                  <a:rPr lang="en-US" sz="2000" dirty="0"/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(Node with min finish time appears last in topo-sort, it cannot have outgoing edges.)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An alternative algorithm for topo-sort in a DAG</a:t>
                </a:r>
                <a:r>
                  <a:rPr lang="en-US" sz="2400" b="1" dirty="0"/>
                  <a:t>:</a:t>
                </a:r>
                <a:br>
                  <a:rPr lang="en-US" sz="2000" b="1" dirty="0"/>
                </a:br>
                <a:r>
                  <a:rPr lang="en-US" sz="2000" dirty="0"/>
                  <a:t>(1) Find a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in the (remaining) graph, output it.</a:t>
                </a:r>
                <a:br>
                  <a:rPr lang="en-US" sz="2000" dirty="0"/>
                </a:br>
                <a:r>
                  <a:rPr lang="en-US" sz="2000" dirty="0"/>
                  <a:t>(2) Delete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and all its outgoing edges from the graph.</a:t>
                </a:r>
                <a:br>
                  <a:rPr lang="en-US" sz="2000" dirty="0"/>
                </a:br>
                <a:r>
                  <a:rPr lang="en-US" sz="2000" dirty="0"/>
                  <a:t>(3) Repeat until the graph is empty.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393066" y="5170909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93066" y="598964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72830" y="5170909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72830" y="598964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8" idx="6"/>
            <a:endCxn id="10" idx="2"/>
          </p:cNvCxnSpPr>
          <p:nvPr/>
        </p:nvCxnSpPr>
        <p:spPr>
          <a:xfrm>
            <a:off x="6756748" y="6171485"/>
            <a:ext cx="5160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8151668" y="516731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151668" y="5989644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/>
          <p:cNvCxnSpPr>
            <a:stCxn id="8" idx="0"/>
            <a:endCxn id="7" idx="4"/>
          </p:cNvCxnSpPr>
          <p:nvPr/>
        </p:nvCxnSpPr>
        <p:spPr>
          <a:xfrm flipV="1">
            <a:off x="6574907" y="5534591"/>
            <a:ext cx="0" cy="4550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0"/>
            <a:endCxn id="9" idx="4"/>
          </p:cNvCxnSpPr>
          <p:nvPr/>
        </p:nvCxnSpPr>
        <p:spPr>
          <a:xfrm flipV="1">
            <a:off x="7454671" y="5534591"/>
            <a:ext cx="0" cy="4550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" idx="6"/>
            <a:endCxn id="9" idx="2"/>
          </p:cNvCxnSpPr>
          <p:nvPr/>
        </p:nvCxnSpPr>
        <p:spPr>
          <a:xfrm>
            <a:off x="6756748" y="5352750"/>
            <a:ext cx="5160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6"/>
            <a:endCxn id="15" idx="2"/>
          </p:cNvCxnSpPr>
          <p:nvPr/>
        </p:nvCxnSpPr>
        <p:spPr>
          <a:xfrm flipV="1">
            <a:off x="7636512" y="5349153"/>
            <a:ext cx="515156" cy="35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9" idx="5"/>
            <a:endCxn id="16" idx="1"/>
          </p:cNvCxnSpPr>
          <p:nvPr/>
        </p:nvCxnSpPr>
        <p:spPr>
          <a:xfrm>
            <a:off x="7583252" y="5481331"/>
            <a:ext cx="621676" cy="5615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794368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09431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4494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38970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248604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863667" y="5625962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982559" y="5619612"/>
            <a:ext cx="3069298" cy="376382"/>
            <a:chOff x="1982559" y="5619612"/>
            <a:chExt cx="3069298" cy="376382"/>
          </a:xfrm>
        </p:grpSpPr>
        <p:cxnSp>
          <p:nvCxnSpPr>
            <p:cNvPr id="26" name="直接箭头连接符 25"/>
            <p:cNvCxnSpPr>
              <a:stCxn id="17" idx="6"/>
              <a:endCxn id="18" idx="2"/>
            </p:cNvCxnSpPr>
            <p:nvPr/>
          </p:nvCxnSpPr>
          <p:spPr>
            <a:xfrm>
              <a:off x="2158050" y="5807803"/>
              <a:ext cx="2513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/>
            <p:cNvCxnSpPr>
              <a:stCxn id="17" idx="0"/>
              <a:endCxn id="20" idx="0"/>
            </p:cNvCxnSpPr>
            <p:nvPr/>
          </p:nvCxnSpPr>
          <p:spPr>
            <a:xfrm rot="5400000" flipH="1" flipV="1">
              <a:off x="2591272" y="5010899"/>
              <a:ext cx="12700" cy="1230126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0" idx="6"/>
              <a:endCxn id="21" idx="2"/>
            </p:cNvCxnSpPr>
            <p:nvPr/>
          </p:nvCxnSpPr>
          <p:spPr>
            <a:xfrm>
              <a:off x="3388176" y="5807803"/>
              <a:ext cx="2507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曲线 32"/>
            <p:cNvCxnSpPr>
              <a:stCxn id="18" idx="4"/>
              <a:endCxn id="21" idx="4"/>
            </p:cNvCxnSpPr>
            <p:nvPr/>
          </p:nvCxnSpPr>
          <p:spPr>
            <a:xfrm rot="16200000" flipH="1">
              <a:off x="3206041" y="5374874"/>
              <a:ext cx="12700" cy="1229539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1" idx="6"/>
              <a:endCxn id="23" idx="2"/>
            </p:cNvCxnSpPr>
            <p:nvPr/>
          </p:nvCxnSpPr>
          <p:spPr>
            <a:xfrm>
              <a:off x="4002652" y="5807803"/>
              <a:ext cx="2459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曲线 39"/>
            <p:cNvCxnSpPr>
              <a:stCxn id="21" idx="0"/>
              <a:endCxn id="24" idx="0"/>
            </p:cNvCxnSpPr>
            <p:nvPr/>
          </p:nvCxnSpPr>
          <p:spPr>
            <a:xfrm rot="5400000" flipH="1" flipV="1">
              <a:off x="4433159" y="5013614"/>
              <a:ext cx="12700" cy="1224697"/>
            </a:xfrm>
            <a:prstGeom prst="curved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628650" y="4510006"/>
            <a:ext cx="76949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</a:rPr>
              <a:t>Formal proof of correctness? How efficient can you implement it?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(Strongly) Connected Components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4962853" cy="4802185"/>
              </a:xfrm>
            </p:spPr>
            <p:txBody>
              <a:bodyPr>
                <a:normAutofit lnSpcReduction="20000"/>
              </a:bodyPr>
              <a:lstStyle/>
              <a:p>
                <a:r>
                  <a:rPr lang="en-US" sz="2200" dirty="0"/>
                  <a:t>For an </a:t>
                </a: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undirected</a:t>
                </a:r>
                <a:r>
                  <a:rPr lang="en-US" sz="2200" dirty="0"/>
                  <a:t> graph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, a </a:t>
                </a:r>
                <a:r>
                  <a:rPr 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connected component </a:t>
                </a:r>
                <a:r>
                  <a:rPr lang="en-US" sz="2200" dirty="0"/>
                  <a:t>is </a:t>
                </a:r>
                <a:r>
                  <a:rPr lang="en-US" sz="2200" dirty="0">
                    <a:highlight>
                      <a:srgbClr val="FFFF00"/>
                    </a:highlight>
                  </a:rPr>
                  <a:t>a </a:t>
                </a:r>
                <a:r>
                  <a:rPr lang="en-US" sz="2200" dirty="0">
                    <a:solidFill>
                      <a:srgbClr val="C00000"/>
                    </a:solidFill>
                    <a:highlight>
                      <a:srgbClr val="FFFF00"/>
                    </a:highlight>
                  </a:rPr>
                  <a:t>maximal</a:t>
                </a:r>
                <a:r>
                  <a:rPr lang="en-US" sz="2200" dirty="0">
                    <a:highlight>
                      <a:srgbClr val="FFFF00"/>
                    </a:highlight>
                  </a:rPr>
                  <a:t> set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, such that for any pair of nodes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, there is a path from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.</a:t>
                </a:r>
                <a:endParaRPr lang="en-US" sz="2200" dirty="0">
                  <a:highlight>
                    <a:srgbClr val="FFFF00"/>
                  </a:highlight>
                </a:endParaRPr>
              </a:p>
              <a:p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US" sz="2200" dirty="0"/>
              </a:p>
              <a:p>
                <a:pPr>
                  <a:spcBef>
                    <a:spcPts val="1800"/>
                  </a:spcBef>
                </a:pPr>
                <a:r>
                  <a:rPr lang="en-US" sz="2200" dirty="0"/>
                  <a:t>For a </a:t>
                </a: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directed</a:t>
                </a:r>
                <a:r>
                  <a:rPr lang="en-US" sz="2200" dirty="0"/>
                  <a:t> graph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, a </a:t>
                </a:r>
                <a:r>
                  <a:rPr lang="en-US" sz="2200" b="1" dirty="0">
                    <a:solidFill>
                      <a:schemeClr val="accent1">
                        <a:lumMod val="75000"/>
                      </a:schemeClr>
                    </a:solidFill>
                  </a:rPr>
                  <a:t>strongly connected component </a:t>
                </a:r>
                <a:r>
                  <a:rPr lang="en-US" sz="2200" dirty="0"/>
                  <a:t>is </a:t>
                </a:r>
                <a:r>
                  <a:rPr lang="en-US" sz="2200" dirty="0">
                    <a:highlight>
                      <a:srgbClr val="FFFF00"/>
                    </a:highlight>
                  </a:rPr>
                  <a:t>a </a:t>
                </a:r>
                <a:r>
                  <a:rPr lang="en-US" sz="2200" dirty="0">
                    <a:solidFill>
                      <a:srgbClr val="C00000"/>
                    </a:solidFill>
                    <a:highlight>
                      <a:srgbClr val="FFFF00"/>
                    </a:highlight>
                  </a:rPr>
                  <a:t>maximal</a:t>
                </a:r>
                <a:r>
                  <a:rPr lang="en-US" sz="2200" dirty="0">
                    <a:highlight>
                      <a:srgbClr val="FFFF00"/>
                    </a:highlight>
                  </a:rPr>
                  <a:t> set </a:t>
                </a:r>
                <a14:m>
                  <m:oMath xmlns:m="http://schemas.openxmlformats.org/officeDocument/2006/math"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, such that for any pair of nodes </a:t>
                </a:r>
                <a14:m>
                  <m:oMath xmlns:m="http://schemas.openxmlformats.org/officeDocument/2006/math"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, there is a directed path from </a:t>
                </a:r>
                <a14:m>
                  <m:oMath xmlns:m="http://schemas.openxmlformats.org/officeDocument/2006/math">
                    <m:r>
                      <a:rPr lang="en-US" sz="22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highlight>
                      <a:srgbClr val="FFFF00"/>
                    </a:highlight>
                  </a:rPr>
                  <a:t>, and vice versa</a:t>
                </a:r>
                <a:r>
                  <a:rPr lang="zh-CN" altLang="en-US" sz="2200" dirty="0">
                    <a:highlight>
                      <a:srgbClr val="FFFF00"/>
                    </a:highlight>
                  </a:rPr>
                  <a:t>（反之亦然）</a:t>
                </a:r>
                <a:r>
                  <a:rPr lang="en-US" sz="2200" dirty="0">
                    <a:highlight>
                      <a:srgbClr val="FFFF00"/>
                    </a:highlight>
                  </a:rPr>
                  <a:t>.</a:t>
                </a:r>
                <a:endParaRPr lang="en-US" sz="2200" dirty="0"/>
              </a:p>
              <a:p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4962853" cy="4802185"/>
              </a:xfrm>
              <a:blipFill rotWithShape="1">
                <a:blip r:embed="rId1"/>
                <a:stretch>
                  <a:fillRect t="-813" r="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343" y="1527284"/>
            <a:ext cx="2367007" cy="1746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91" y="3584028"/>
            <a:ext cx="2367759" cy="2908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CC and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an undirected graph,</a:t>
                </a:r>
                <a:br>
                  <a:rPr lang="en-US" sz="2400" dirty="0"/>
                </a:br>
                <a:r>
                  <a:rPr lang="en-US" sz="2400" dirty="0"/>
                  <a:t>how to compute its connected components (CC) ?</a:t>
                </a:r>
                <a:endParaRPr lang="en-US" sz="2400" dirty="0"/>
              </a:p>
              <a:p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A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Easy, just do DFS (or BFS) on the entire graph.</a:t>
                </a:r>
                <a:b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(DFS(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), or BFS(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), reaches exactly nodes in the CC containing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400" b="1" dirty="0"/>
                  <a:t>:</a:t>
                </a:r>
                <a:r>
                  <a:rPr lang="en-US" sz="2400" dirty="0"/>
                  <a:t> Given a directed graph,</a:t>
                </a:r>
                <a:br>
                  <a:rPr lang="en-US" sz="2400" dirty="0"/>
                </a:br>
                <a:r>
                  <a:rPr lang="en-US" sz="2400" dirty="0"/>
                  <a:t>how to compute its strongly connected components (SCC) ?</a:t>
                </a:r>
                <a:endParaRPr lang="en-US" sz="2400" dirty="0"/>
              </a:p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Err, can be done efficiently, but not so obvious…</a:t>
                </a:r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Graph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5362247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Given a directed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assume it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SCC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,</a:t>
                </a:r>
                <a:br>
                  <a:rPr lang="en-US" sz="2000" dirty="0"/>
                </a:br>
                <a:r>
                  <a:rPr lang="en-US" sz="2000" dirty="0"/>
                  <a:t>then the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component graph</a:t>
                </a:r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0" dirty="0"/>
                  <a:t>The vertex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each representing one SCC.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There is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if there exists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Claim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A component graph is a DAG</a:t>
                </a:r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/>
                  <a:t>Proof:</a:t>
                </a:r>
                <a:r>
                  <a:rPr lang="en-US" sz="2000" dirty="0"/>
                  <a:t> Otherwise, the components in the circle becomes a bigger SCC, contradiction!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5362247" cy="4802185"/>
              </a:xfrm>
              <a:blipFill rotWithShape="1">
                <a:blip r:embed="rId1"/>
                <a:stretch>
                  <a:fillRect t="-7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91" y="1798414"/>
            <a:ext cx="2367759" cy="2908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5990897" y="5167312"/>
            <a:ext cx="2700690" cy="1039096"/>
            <a:chOff x="2122785" y="5296780"/>
            <a:chExt cx="2700690" cy="1039096"/>
          </a:xfrm>
        </p:grpSpPr>
        <p:sp>
          <p:nvSpPr>
            <p:cNvPr id="9" name="椭圆 8"/>
            <p:cNvSpPr/>
            <p:nvPr/>
          </p:nvSpPr>
          <p:spPr>
            <a:xfrm>
              <a:off x="2122785" y="529678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542336" y="59563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02548" y="5296780"/>
              <a:ext cx="655051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B,E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407534" y="5817459"/>
              <a:ext cx="886280" cy="518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G,H,I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chemeClr val="tx1"/>
                  </a:solidFill>
                </a:rPr>
                <a:t>J,K,L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168424" y="5296780"/>
              <a:ext cx="655051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C,F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9" idx="6"/>
              <a:endCxn id="11" idx="2"/>
            </p:cNvCxnSpPr>
            <p:nvPr/>
          </p:nvCxnSpPr>
          <p:spPr>
            <a:xfrm>
              <a:off x="2486467" y="5478621"/>
              <a:ext cx="5160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1" idx="6"/>
              <a:endCxn id="13" idx="2"/>
            </p:cNvCxnSpPr>
            <p:nvPr/>
          </p:nvCxnSpPr>
          <p:spPr>
            <a:xfrm>
              <a:off x="3657599" y="5478621"/>
              <a:ext cx="5108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1" idx="3"/>
              <a:endCxn id="10" idx="7"/>
            </p:cNvCxnSpPr>
            <p:nvPr/>
          </p:nvCxnSpPr>
          <p:spPr>
            <a:xfrm flipH="1">
              <a:off x="2852758" y="5607202"/>
              <a:ext cx="245720" cy="402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4"/>
              <a:endCxn id="12" idx="1"/>
            </p:cNvCxnSpPr>
            <p:nvPr/>
          </p:nvCxnSpPr>
          <p:spPr>
            <a:xfrm>
              <a:off x="3330074" y="5660462"/>
              <a:ext cx="207253" cy="232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3" idx="4"/>
              <a:endCxn id="12" idx="7"/>
            </p:cNvCxnSpPr>
            <p:nvPr/>
          </p:nvCxnSpPr>
          <p:spPr>
            <a:xfrm flipH="1">
              <a:off x="4164021" y="5660462"/>
              <a:ext cx="331929" cy="232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5990897" y="5167312"/>
            <a:ext cx="2700690" cy="1039096"/>
            <a:chOff x="2122785" y="5296780"/>
            <a:chExt cx="2700690" cy="1039096"/>
          </a:xfrm>
        </p:grpSpPr>
        <p:sp>
          <p:nvSpPr>
            <p:cNvPr id="38" name="椭圆 37"/>
            <p:cNvSpPr/>
            <p:nvPr/>
          </p:nvSpPr>
          <p:spPr>
            <a:xfrm>
              <a:off x="2122785" y="529678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542336" y="59563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002548" y="5296780"/>
              <a:ext cx="655051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B,E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407534" y="5817459"/>
              <a:ext cx="886280" cy="518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G,H,I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chemeClr val="tx1"/>
                  </a:solidFill>
                </a:rPr>
                <a:t>J,K,L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168424" y="5296780"/>
              <a:ext cx="655051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C,F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直接箭头连接符 42"/>
            <p:cNvCxnSpPr>
              <a:stCxn id="38" idx="6"/>
              <a:endCxn id="40" idx="2"/>
            </p:cNvCxnSpPr>
            <p:nvPr/>
          </p:nvCxnSpPr>
          <p:spPr>
            <a:xfrm>
              <a:off x="2486467" y="5478621"/>
              <a:ext cx="51608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40" idx="6"/>
              <a:endCxn id="42" idx="2"/>
            </p:cNvCxnSpPr>
            <p:nvPr/>
          </p:nvCxnSpPr>
          <p:spPr>
            <a:xfrm>
              <a:off x="3657599" y="5478621"/>
              <a:ext cx="5108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40" idx="3"/>
              <a:endCxn id="39" idx="7"/>
            </p:cNvCxnSpPr>
            <p:nvPr/>
          </p:nvCxnSpPr>
          <p:spPr>
            <a:xfrm flipH="1">
              <a:off x="2852758" y="5607202"/>
              <a:ext cx="245720" cy="402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40" idx="4"/>
              <a:endCxn id="41" idx="1"/>
            </p:cNvCxnSpPr>
            <p:nvPr/>
          </p:nvCxnSpPr>
          <p:spPr>
            <a:xfrm>
              <a:off x="3330074" y="5660462"/>
              <a:ext cx="207253" cy="232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42" idx="4"/>
              <a:endCxn id="41" idx="7"/>
            </p:cNvCxnSpPr>
            <p:nvPr/>
          </p:nvCxnSpPr>
          <p:spPr>
            <a:xfrm flipH="1">
              <a:off x="4164021" y="5660462"/>
              <a:ext cx="331929" cy="2329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690688"/>
            <a:ext cx="5330716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 component graph is a DAG.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Each DAG has </a:t>
            </a:r>
            <a:r>
              <a:rPr lang="en-US" sz="2000" dirty="0">
                <a:highlight>
                  <a:srgbClr val="FFFF00"/>
                </a:highlight>
              </a:rPr>
              <a:t>at least one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source</a:t>
            </a:r>
            <a:r>
              <a:rPr lang="en-US" sz="2000" dirty="0">
                <a:highlight>
                  <a:srgbClr val="FFFF00"/>
                </a:highlight>
              </a:rPr>
              <a:t> and one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sink</a:t>
            </a:r>
            <a:r>
              <a:rPr lang="en-US" sz="2000" dirty="0"/>
              <a:t>.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C00000"/>
                </a:solidFill>
              </a:rPr>
              <a:t>If we start from a node in a sink SCC, then we explore exactly nodes in that SCC and stop!</a:t>
            </a:r>
            <a:br>
              <a:rPr lang="en-US" sz="2000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(Due to the white-path theorem.)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b="1" dirty="0"/>
              <a:t>A good start, but two problems exist:</a:t>
            </a: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000" dirty="0"/>
              <a:t>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2000" dirty="0"/>
              <a:t>) How to identify a node that is in a sink SCC?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2000" dirty="0"/>
              <a:t>) What to do when the first SCC is done?</a:t>
            </a:r>
            <a:endParaRPr 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7591" y="1798414"/>
            <a:ext cx="2367759" cy="2908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: 圆角 5"/>
          <p:cNvSpPr/>
          <p:nvPr/>
        </p:nvSpPr>
        <p:spPr>
          <a:xfrm>
            <a:off x="5946588" y="5130454"/>
            <a:ext cx="463860" cy="437397"/>
          </a:xfrm>
          <a:prstGeom prst="roundRect">
            <a:avLst>
              <a:gd name="adj" fmla="val 24841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圆角 7"/>
          <p:cNvSpPr/>
          <p:nvPr/>
        </p:nvSpPr>
        <p:spPr>
          <a:xfrm>
            <a:off x="7205356" y="5599950"/>
            <a:ext cx="1045474" cy="691602"/>
          </a:xfrm>
          <a:prstGeom prst="roundRect">
            <a:avLst>
              <a:gd name="adj" fmla="val 24841"/>
            </a:avLst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: 圆角 47"/>
          <p:cNvSpPr/>
          <p:nvPr/>
        </p:nvSpPr>
        <p:spPr>
          <a:xfrm>
            <a:off x="6371082" y="5786550"/>
            <a:ext cx="463860" cy="437397"/>
          </a:xfrm>
          <a:prstGeom prst="roundRect">
            <a:avLst>
              <a:gd name="adj" fmla="val 24841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88"/>
                <a:ext cx="5416872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we start from a node in a sink SCC, then we explore exactly nodes in that SCC and stop!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Good idea but two problems exist:</a:t>
                </a:r>
                <a:br>
                  <a:rPr lang="en-US" sz="2000" b="1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1</a:t>
                </a:r>
                <a:r>
                  <a:rPr lang="en-US" sz="2000" dirty="0"/>
                  <a:t>) </a:t>
                </a:r>
                <a:r>
                  <a:rPr lang="en-US" sz="2000" dirty="0">
                    <a:solidFill>
                      <a:srgbClr val="C00000"/>
                    </a:solidFill>
                  </a:rPr>
                  <a:t>How to identify a node that is in a sink SCC?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What to do when the first SCC is done?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Don’t do it directly: find a node in a </a:t>
                </a:r>
                <a:r>
                  <a:rPr lang="en-US" sz="2000" i="1" u="sng" dirty="0">
                    <a:solidFill>
                      <a:srgbClr val="C00000"/>
                    </a:solidFill>
                  </a:rPr>
                  <a:t>source</a:t>
                </a:r>
                <a:r>
                  <a:rPr lang="en-US" sz="2000" dirty="0">
                    <a:solidFill>
                      <a:srgbClr val="C00000"/>
                    </a:solidFill>
                  </a:rPr>
                  <a:t> SCC!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Reverse the direction of each edge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/>
                  <a:t> have same set of SCCs.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/>
                  <a:t> have same vertex set, but the direction of each edge is reversed.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</a:rPr>
                  <a:t>A source SCC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a sink SCC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88"/>
                <a:ext cx="5416872" cy="4802185"/>
              </a:xfrm>
              <a:blipFill rotWithShape="1">
                <a:blip r:embed="rId1"/>
                <a:stretch>
                  <a:fillRect t="-7" r="6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90" y="2001111"/>
            <a:ext cx="2367759" cy="2908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162965" y="4536949"/>
                <a:ext cx="2764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65" y="4536949"/>
                <a:ext cx="27642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5" t="-138" r="-11310" b="-49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5900383" y="5348461"/>
            <a:ext cx="2861322" cy="1251991"/>
            <a:chOff x="5900383" y="5348461"/>
            <a:chExt cx="2861322" cy="1251991"/>
          </a:xfrm>
        </p:grpSpPr>
        <p:sp>
          <p:nvSpPr>
            <p:cNvPr id="36" name="矩形: 圆角 35"/>
            <p:cNvSpPr/>
            <p:nvPr/>
          </p:nvSpPr>
          <p:spPr>
            <a:xfrm>
              <a:off x="5900383" y="5348461"/>
              <a:ext cx="2861322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81124" y="5453778"/>
              <a:ext cx="2700690" cy="1039096"/>
              <a:chOff x="2122785" y="5296780"/>
              <a:chExt cx="2700690" cy="103909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接箭头连接符 15"/>
              <p:cNvCxnSpPr>
                <a:stCxn id="11" idx="6"/>
                <a:endCxn id="13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3" idx="3"/>
                <a:endCxn id="12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3" idx="4"/>
                <a:endCxn id="14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5" idx="4"/>
                <a:endCxn id="14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grpSp>
        <p:nvGrpSpPr>
          <p:cNvPr id="39" name="组合 38"/>
          <p:cNvGrpSpPr/>
          <p:nvPr/>
        </p:nvGrpSpPr>
        <p:grpSpPr>
          <a:xfrm>
            <a:off x="1706144" y="5681201"/>
            <a:ext cx="3217018" cy="1251991"/>
            <a:chOff x="2532510" y="5348461"/>
            <a:chExt cx="3217018" cy="1251991"/>
          </a:xfrm>
        </p:grpSpPr>
        <p:sp>
          <p:nvSpPr>
            <p:cNvPr id="37" name="矩形: 圆角 36"/>
            <p:cNvSpPr/>
            <p:nvPr/>
          </p:nvSpPr>
          <p:spPr>
            <a:xfrm>
              <a:off x="2532510" y="5348461"/>
              <a:ext cx="3217018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614860" y="5453778"/>
              <a:ext cx="2700690" cy="1039096"/>
              <a:chOff x="2122785" y="5296780"/>
              <a:chExt cx="2700690" cy="1039096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接箭头连接符 27"/>
              <p:cNvCxnSpPr>
                <a:stCxn id="23" idx="6"/>
                <a:endCxn id="25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5" idx="6"/>
                <a:endCxn id="27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3"/>
                <a:endCxn id="24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5" idx="4"/>
                <a:endCxn id="26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27" idx="4"/>
                <a:endCxn id="26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If we start from a node in a sink SCC, then we explore exactly nodes in that SCC and stop!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Good idea but two problems exist:</a:t>
                </a:r>
                <a:br>
                  <a:rPr lang="en-US" sz="2000" b="1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1</a:t>
                </a:r>
                <a:r>
                  <a:rPr lang="en-US" sz="2000" dirty="0"/>
                  <a:t>) </a:t>
                </a:r>
                <a:r>
                  <a:rPr lang="en-US" sz="2000" dirty="0">
                    <a:solidFill>
                      <a:srgbClr val="C00000"/>
                    </a:solidFill>
                  </a:rPr>
                  <a:t>How to identify a node that is in a sink SCC?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 What to do when the first SCC is done?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 time, </a:t>
                </a:r>
                <a:b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</a:b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then find a node in a </a:t>
                </a:r>
                <a:r>
                  <a:rPr lang="en-US" sz="2000" i="1" u="sng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source</a:t>
                </a: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  <a:highlight>
                      <a:srgbClr val="FFFF00"/>
                    </a:highlight>
                  </a:rPr>
                  <a:t> SCC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!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But how to find such a node?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C00000"/>
                    </a:solidFill>
                    <a:highlight>
                      <a:srgbClr val="FFFF00"/>
                    </a:highlight>
                  </a:rPr>
                  <a:t>Do DFS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highlight>
                      <a:srgbClr val="FFFF00"/>
                    </a:highlight>
                  </a:rPr>
                  <a:t>, then the node with maximum finish time is guaranteed to be in source SCC.</a:t>
                </a:r>
                <a:endParaRPr lang="en-US" sz="2000" dirty="0">
                  <a:solidFill>
                    <a:srgbClr val="C00000"/>
                  </a:solidFill>
                  <a:highlight>
                    <a:srgbClr val="FFFF00"/>
                  </a:highlight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Lemma:</a:t>
                </a: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for any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,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,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  <a:blipFill rotWithShape="1">
                <a:blip r:embed="rId1"/>
                <a:stretch>
                  <a:fillRect t="-7" r="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147590" y="801535"/>
            <a:ext cx="2367759" cy="2908845"/>
            <a:chOff x="6147590" y="2001111"/>
            <a:chExt cx="2367759" cy="29088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90" y="2001111"/>
              <a:ext cx="2367759" cy="29088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grpSp>
        <p:nvGrpSpPr>
          <p:cNvPr id="38" name="组合 37"/>
          <p:cNvGrpSpPr/>
          <p:nvPr/>
        </p:nvGrpSpPr>
        <p:grpSpPr>
          <a:xfrm>
            <a:off x="5900383" y="3915321"/>
            <a:ext cx="2861322" cy="1251991"/>
            <a:chOff x="5900383" y="5348461"/>
            <a:chExt cx="2861322" cy="1251991"/>
          </a:xfrm>
        </p:grpSpPr>
        <p:sp>
          <p:nvSpPr>
            <p:cNvPr id="36" name="矩形: 圆角 35"/>
            <p:cNvSpPr/>
            <p:nvPr/>
          </p:nvSpPr>
          <p:spPr>
            <a:xfrm>
              <a:off x="5900383" y="5348461"/>
              <a:ext cx="2861322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81124" y="5453778"/>
              <a:ext cx="2700690" cy="1039096"/>
              <a:chOff x="2122785" y="5296780"/>
              <a:chExt cx="2700690" cy="103909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接箭头连接符 15"/>
              <p:cNvCxnSpPr>
                <a:stCxn id="11" idx="6"/>
                <a:endCxn id="13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3" idx="3"/>
                <a:endCxn id="12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3" idx="4"/>
                <a:endCxn id="14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5" idx="4"/>
                <a:endCxn id="14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grpSp>
        <p:nvGrpSpPr>
          <p:cNvPr id="39" name="组合 38"/>
          <p:cNvGrpSpPr/>
          <p:nvPr/>
        </p:nvGrpSpPr>
        <p:grpSpPr>
          <a:xfrm>
            <a:off x="5722535" y="5348461"/>
            <a:ext cx="3217018" cy="1251991"/>
            <a:chOff x="2532510" y="5348461"/>
            <a:chExt cx="3217018" cy="1251991"/>
          </a:xfrm>
        </p:grpSpPr>
        <p:sp>
          <p:nvSpPr>
            <p:cNvPr id="37" name="矩形: 圆角 36"/>
            <p:cNvSpPr/>
            <p:nvPr/>
          </p:nvSpPr>
          <p:spPr>
            <a:xfrm>
              <a:off x="2532510" y="5348461"/>
              <a:ext cx="3217018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614860" y="5453778"/>
              <a:ext cx="2700690" cy="1039096"/>
              <a:chOff x="2122785" y="5296780"/>
              <a:chExt cx="2700690" cy="1039096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接箭头连接符 27"/>
              <p:cNvCxnSpPr>
                <a:stCxn id="23" idx="6"/>
                <a:endCxn id="25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5" idx="6"/>
                <a:endCxn id="27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3"/>
                <a:endCxn id="24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5" idx="4"/>
                <a:endCxn id="26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27" idx="4"/>
                <a:endCxn id="26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50000"/>
                      </a:schemeClr>
                    </a:solidFill>
                  </a:rPr>
                  <a:t>Lemma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2400" dirty="0">
                    <a:solidFill>
                      <a:schemeClr val="tx1"/>
                    </a:solidFill>
                  </a:rPr>
                  <a:t> for any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</a:rPr>
                  <a:t>Proof</a:t>
                </a:r>
                <a:r>
                  <a:rPr lang="en-US" sz="2400" b="1" dirty="0"/>
                  <a:t>:</a:t>
                </a:r>
                <a:endParaRPr lang="en-US" sz="24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Consider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 be the first node visited by DFS.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, then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will be visited before any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visited.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In this case, the lemma clearly is true.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, at the time that DFS visits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, for any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, there is a white-path from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 to that node.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In this case, due to the white-path theorem, the lemma again holds.</a:t>
                </a:r>
                <a:endParaRPr lang="en-US" sz="18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If we DFS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 from a node in a sink SCC, then we explore exactly nodes in that SCC and stop!</a:t>
                </a:r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Problem 1 in the strategy:</a:t>
                </a:r>
                <a:br>
                  <a:rPr lang="en-US" sz="2000" b="1" dirty="0"/>
                </a:br>
                <a:r>
                  <a:rPr lang="en-US" sz="2000" dirty="0">
                    <a:solidFill>
                      <a:srgbClr val="C00000"/>
                    </a:solidFill>
                  </a:rPr>
                  <a:t>How to identify a node in a sink SCC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</a:t>
                </a:r>
                <a:r>
                  <a:rPr lang="en-US" sz="2000" b="1" dirty="0"/>
                  <a:t>:</a:t>
                </a:r>
                <a:r>
                  <a:rPr lang="en-US" sz="2000" dirty="0"/>
                  <a:t> for any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.</a:t>
                </a:r>
                <a:endParaRPr lang="en-US" sz="2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time, do DFS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  <a:t> and find the node with max finish time.</a:t>
                </a:r>
                <a:br>
                  <a:rPr lang="en-US" sz="20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(This node is in a source SCC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.)</a:t>
                </a:r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Problem 2 in the strategy: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C00000"/>
                    </a:solidFill>
                  </a:rPr>
                  <a:t>What to do when the first SCC is found?</a:t>
                </a:r>
                <a:endParaRPr lang="en-US" sz="20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For remaining nodes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, the node with max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finish time (in DFS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) is again in a sink </a:t>
                </a:r>
                <a:b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SCC, for whatever remains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  <a:blipFill rotWithShape="1">
                <a:blip r:embed="rId1"/>
                <a:stretch>
                  <a:fillRect t="-7" r="2" b="-8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147590" y="801535"/>
            <a:ext cx="2367759" cy="2908845"/>
            <a:chOff x="6147590" y="2001111"/>
            <a:chExt cx="2367759" cy="29088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90" y="2001111"/>
              <a:ext cx="2367759" cy="29088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sp>
        <p:nvSpPr>
          <p:cNvPr id="36" name="矩形: 圆角 35"/>
          <p:cNvSpPr/>
          <p:nvPr/>
        </p:nvSpPr>
        <p:spPr>
          <a:xfrm>
            <a:off x="5900383" y="3915321"/>
            <a:ext cx="2861322" cy="12519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>
          <a:xfrm>
            <a:off x="5981124" y="4020638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400675" y="4680213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60887" y="4020638"/>
            <a:ext cx="655051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B,E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65873" y="4541317"/>
            <a:ext cx="886280" cy="5184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G,H,I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J,K,L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26763" y="4020638"/>
            <a:ext cx="655051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C,F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11" idx="6"/>
            <a:endCxn id="13" idx="2"/>
          </p:cNvCxnSpPr>
          <p:nvPr/>
        </p:nvCxnSpPr>
        <p:spPr>
          <a:xfrm>
            <a:off x="6344806" y="4202479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6"/>
            <a:endCxn id="15" idx="2"/>
          </p:cNvCxnSpPr>
          <p:nvPr/>
        </p:nvCxnSpPr>
        <p:spPr>
          <a:xfrm>
            <a:off x="7515938" y="4202479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3"/>
            <a:endCxn id="12" idx="7"/>
          </p:cNvCxnSpPr>
          <p:nvPr/>
        </p:nvCxnSpPr>
        <p:spPr>
          <a:xfrm flipH="1">
            <a:off x="6711097" y="4331060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4"/>
            <a:endCxn id="14" idx="1"/>
          </p:cNvCxnSpPr>
          <p:nvPr/>
        </p:nvCxnSpPr>
        <p:spPr>
          <a:xfrm>
            <a:off x="7188413" y="4384320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4"/>
            <a:endCxn id="14" idx="7"/>
          </p:cNvCxnSpPr>
          <p:nvPr/>
        </p:nvCxnSpPr>
        <p:spPr>
          <a:xfrm flipH="1">
            <a:off x="8022360" y="4384320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8242261" y="4689182"/>
                <a:ext cx="440570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261" y="4689182"/>
                <a:ext cx="440570" cy="370551"/>
              </a:xfrm>
              <a:prstGeom prst="rect">
                <a:avLst/>
              </a:prstGeom>
              <a:blipFill rotWithShape="1">
                <a:blip r:embed="rId4"/>
                <a:stretch>
                  <a:fillRect l="-135" t="-92" r="-6666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7" name="矩形: 圆角 36"/>
          <p:cNvSpPr/>
          <p:nvPr/>
        </p:nvSpPr>
        <p:spPr>
          <a:xfrm>
            <a:off x="5722535" y="5348461"/>
            <a:ext cx="3217018" cy="12519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椭圆 22"/>
          <p:cNvSpPr/>
          <p:nvPr/>
        </p:nvSpPr>
        <p:spPr>
          <a:xfrm>
            <a:off x="5804885" y="5453778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224436" y="6113353"/>
            <a:ext cx="363682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684648" y="5453778"/>
            <a:ext cx="655051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B,E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089634" y="5974457"/>
            <a:ext cx="886280" cy="5184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G,H,I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J,K,L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850524" y="5453778"/>
            <a:ext cx="655051" cy="3636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C,F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stCxn id="23" idx="6"/>
            <a:endCxn id="25" idx="2"/>
          </p:cNvCxnSpPr>
          <p:nvPr/>
        </p:nvCxnSpPr>
        <p:spPr>
          <a:xfrm>
            <a:off x="6168567" y="5635619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6"/>
            <a:endCxn id="27" idx="2"/>
          </p:cNvCxnSpPr>
          <p:nvPr/>
        </p:nvCxnSpPr>
        <p:spPr>
          <a:xfrm>
            <a:off x="7339699" y="5635619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5" idx="3"/>
            <a:endCxn id="24" idx="7"/>
          </p:cNvCxnSpPr>
          <p:nvPr/>
        </p:nvCxnSpPr>
        <p:spPr>
          <a:xfrm flipH="1">
            <a:off x="6534858" y="5764200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5" idx="4"/>
            <a:endCxn id="26" idx="1"/>
          </p:cNvCxnSpPr>
          <p:nvPr/>
        </p:nvCxnSpPr>
        <p:spPr>
          <a:xfrm>
            <a:off x="7012174" y="5817460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7" idx="4"/>
            <a:endCxn id="26" idx="7"/>
          </p:cNvCxnSpPr>
          <p:nvPr/>
        </p:nvCxnSpPr>
        <p:spPr>
          <a:xfrm flipH="1">
            <a:off x="7846121" y="5817460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8064685" y="6168302"/>
                <a:ext cx="863057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685" y="6168302"/>
                <a:ext cx="863057" cy="370551"/>
              </a:xfrm>
              <a:prstGeom prst="rect">
                <a:avLst/>
              </a:prstGeom>
              <a:blipFill rotWithShape="1">
                <a:blip r:embed="rId5"/>
                <a:stretch>
                  <a:fillRect l="-21" t="-148" r="-3867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0" name="矩形: 圆角 39"/>
          <p:cNvSpPr/>
          <p:nvPr/>
        </p:nvSpPr>
        <p:spPr>
          <a:xfrm>
            <a:off x="880601" y="2942898"/>
            <a:ext cx="4924283" cy="763808"/>
          </a:xfrm>
          <a:prstGeom prst="roundRect">
            <a:avLst>
              <a:gd name="adj" fmla="val 14864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(DAG)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8515350" cy="4802185"/>
          </a:xfrm>
        </p:spPr>
        <p:txBody>
          <a:bodyPr>
            <a:normAutofit/>
          </a:bodyPr>
          <a:lstStyle/>
          <a:p>
            <a:r>
              <a:rPr lang="en-US" sz="2400" dirty="0"/>
              <a:t>A graph </a:t>
            </a:r>
            <a:r>
              <a:rPr lang="en-US" sz="2400" dirty="0">
                <a:solidFill>
                  <a:srgbClr val="C00000"/>
                </a:solidFill>
              </a:rPr>
              <a:t>without cycles</a:t>
            </a:r>
            <a:r>
              <a:rPr lang="en-US" sz="2400" dirty="0"/>
              <a:t> is called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acyclic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directed</a:t>
            </a:r>
            <a:r>
              <a:rPr lang="en-US" sz="2400" dirty="0"/>
              <a:t> graph </a:t>
            </a:r>
            <a:r>
              <a:rPr lang="en-US" sz="2400" dirty="0">
                <a:solidFill>
                  <a:srgbClr val="C00000"/>
                </a:solidFill>
              </a:rPr>
              <a:t>without cycles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directed acyclic graph</a:t>
            </a:r>
            <a:r>
              <a:rPr lang="en-US" sz="2400" dirty="0"/>
              <a:t> (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DAG</a:t>
            </a:r>
            <a:r>
              <a:rPr lang="en-US" sz="2400" dirty="0"/>
              <a:t>).</a:t>
            </a:r>
            <a:endParaRPr lang="en-US" sz="2400" dirty="0"/>
          </a:p>
          <a:p>
            <a:r>
              <a:rPr lang="en-US" sz="2400" dirty="0"/>
              <a:t>DAGs are good for modeling relations such as: </a:t>
            </a:r>
            <a:br>
              <a:rPr lang="en-US" sz="2400" dirty="0"/>
            </a:br>
            <a:r>
              <a:rPr lang="en-US" sz="2400" i="1" dirty="0"/>
              <a:t>causalities</a:t>
            </a:r>
            <a:r>
              <a:rPr lang="en-US" sz="2400" dirty="0"/>
              <a:t>, </a:t>
            </a:r>
            <a:r>
              <a:rPr lang="en-US" sz="2400" i="1" dirty="0"/>
              <a:t>hierarchies</a:t>
            </a:r>
            <a:r>
              <a:rPr lang="en-US" sz="2400" dirty="0"/>
              <a:t>, and </a:t>
            </a:r>
            <a:r>
              <a:rPr lang="en-US" sz="2400" i="1" dirty="0"/>
              <a:t>temporal dependencies</a:t>
            </a:r>
            <a:r>
              <a:rPr lang="en-US" sz="2400" dirty="0"/>
              <a:t>. </a:t>
            </a:r>
            <a:endParaRPr lang="en-US" sz="24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2419709" y="4099547"/>
            <a:ext cx="1243446" cy="1594609"/>
            <a:chOff x="2388178" y="4898263"/>
            <a:chExt cx="1243446" cy="1594609"/>
          </a:xfrm>
        </p:grpSpPr>
        <p:grpSp>
          <p:nvGrpSpPr>
            <p:cNvPr id="13" name="组合 12"/>
            <p:cNvGrpSpPr/>
            <p:nvPr/>
          </p:nvGrpSpPr>
          <p:grpSpPr>
            <a:xfrm>
              <a:off x="2388178" y="5310455"/>
              <a:ext cx="1243446" cy="1182417"/>
              <a:chOff x="374561" y="219653"/>
              <a:chExt cx="1243446" cy="1182417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接箭头连接符 17"/>
              <p:cNvCxnSpPr>
                <a:stCxn id="14" idx="6"/>
                <a:endCxn id="16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6" idx="4"/>
                <a:endCxn id="17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4" idx="4"/>
                <a:endCxn id="15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矩形 39"/>
            <p:cNvSpPr/>
            <p:nvPr/>
          </p:nvSpPr>
          <p:spPr>
            <a:xfrm>
              <a:off x="2600846" y="4898263"/>
              <a:ext cx="8181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Acyclic</a:t>
              </a:r>
              <a:endParaRPr lang="en-US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0181" y="4105230"/>
            <a:ext cx="1243446" cy="1588927"/>
            <a:chOff x="628650" y="4903946"/>
            <a:chExt cx="1243446" cy="1588927"/>
          </a:xfrm>
        </p:grpSpPr>
        <p:grpSp>
          <p:nvGrpSpPr>
            <p:cNvPr id="4" name="组合 3"/>
            <p:cNvGrpSpPr/>
            <p:nvPr/>
          </p:nvGrpSpPr>
          <p:grpSpPr>
            <a:xfrm>
              <a:off x="628650" y="5310456"/>
              <a:ext cx="1243446" cy="1182417"/>
              <a:chOff x="374561" y="219653"/>
              <a:chExt cx="1243446" cy="1182417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直接箭头连接符 8"/>
              <p:cNvCxnSpPr>
                <a:stCxn id="5" idx="6"/>
                <a:endCxn id="7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/>
              <p:cNvCxnSpPr>
                <a:stCxn id="7" idx="4"/>
                <a:endCxn id="8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" idx="4"/>
                <a:endCxn id="6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" idx="5"/>
                <a:endCxn id="8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矩形 40"/>
            <p:cNvSpPr/>
            <p:nvPr/>
          </p:nvSpPr>
          <p:spPr>
            <a:xfrm>
              <a:off x="939072" y="4903946"/>
              <a:ext cx="710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Cyclic</a:t>
              </a:r>
              <a:endParaRPr 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79237" y="4105230"/>
            <a:ext cx="1243446" cy="1588926"/>
            <a:chOff x="4147706" y="4903946"/>
            <a:chExt cx="1243446" cy="1588926"/>
          </a:xfrm>
        </p:grpSpPr>
        <p:grpSp>
          <p:nvGrpSpPr>
            <p:cNvPr id="22" name="组合 21"/>
            <p:cNvGrpSpPr/>
            <p:nvPr/>
          </p:nvGrpSpPr>
          <p:grpSpPr>
            <a:xfrm>
              <a:off x="4147706" y="5310455"/>
              <a:ext cx="1243446" cy="1182417"/>
              <a:chOff x="374561" y="219653"/>
              <a:chExt cx="1243446" cy="118241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接箭头连接符 26"/>
              <p:cNvCxnSpPr>
                <a:stCxn id="23" idx="6"/>
                <a:endCxn id="25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25" idx="4"/>
                <a:endCxn id="26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3" idx="4"/>
                <a:endCxn id="24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3" idx="5"/>
                <a:endCxn id="26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/>
            <p:cNvSpPr/>
            <p:nvPr/>
          </p:nvSpPr>
          <p:spPr>
            <a:xfrm>
              <a:off x="4409707" y="4903946"/>
              <a:ext cx="710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Cyclic</a:t>
              </a:r>
              <a:endParaRPr lang="en-US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938765" y="4096722"/>
            <a:ext cx="1243446" cy="1597434"/>
            <a:chOff x="5907234" y="4895438"/>
            <a:chExt cx="1243446" cy="159743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07234" y="5310455"/>
              <a:ext cx="1243446" cy="1182417"/>
              <a:chOff x="374561" y="219653"/>
              <a:chExt cx="1243446" cy="1182417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接箭头连接符 35"/>
              <p:cNvCxnSpPr>
                <a:stCxn id="32" idx="6"/>
                <a:endCxn id="34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34" idx="4"/>
                <a:endCxn id="35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32" idx="4"/>
                <a:endCxn id="33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32" idx="5"/>
                <a:endCxn id="35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矩形 43"/>
            <p:cNvSpPr/>
            <p:nvPr/>
          </p:nvSpPr>
          <p:spPr>
            <a:xfrm>
              <a:off x="6228362" y="4895438"/>
              <a:ext cx="6011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DAG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SCC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US" sz="2400" b="1" dirty="0"/>
                  <a:t>Algorithm Description:</a:t>
                </a:r>
                <a:endParaRPr lang="en-US" sz="2400" b="1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Run DFS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/>
                  <a:t> and record finish times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Run DFS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but in </a:t>
                </a:r>
                <a:r>
                  <a:rPr lang="en-US" sz="2000" dirty="0" err="1">
                    <a:latin typeface="Courier New" panose="02070409020205090404" pitchFamily="49" charset="0"/>
                    <a:cs typeface="Courier New" panose="02070409020205090404" pitchFamily="49" charset="0"/>
                  </a:rPr>
                  <a:t>DFSAall</a:t>
                </a:r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process nodes in decreasing order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Each DFS tree is a SCC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400" b="1" dirty="0"/>
                  <a:t>Time Complexity:</a:t>
                </a:r>
                <a:endParaRPr lang="en-US" sz="2400" b="1" dirty="0"/>
              </a:p>
              <a:p>
                <a:pPr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 for 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Two passes of DFS, each costing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Thus total runtime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400" b="1" dirty="0"/>
                  <a:t>There are faster algorithms!</a:t>
                </a:r>
                <a:endParaRPr lang="en-US" sz="2400" b="1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 err="1"/>
                  <a:t>Tarjan’s</a:t>
                </a:r>
                <a:r>
                  <a:rPr lang="en-US" sz="2000" dirty="0"/>
                  <a:t> algorithm uses DFS only once.</a:t>
                </a:r>
                <a:endParaRPr lang="en-US" sz="2000" dirty="0"/>
              </a:p>
              <a:p>
                <a:pPr>
                  <a:spcBef>
                    <a:spcPts val="400"/>
                  </a:spcBef>
                </a:pPr>
                <a:r>
                  <a:rPr lang="en-US" sz="2000" dirty="0"/>
                  <a:t>Still takes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/>
                  <a:t>, but smaller constant.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690688"/>
                <a:ext cx="5279513" cy="4802185"/>
              </a:xfrm>
              <a:blipFill rotWithShape="1">
                <a:blip r:embed="rId1"/>
                <a:stretch>
                  <a:fillRect t="-7" r="2" b="-1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147590" y="801535"/>
            <a:ext cx="2367759" cy="2908845"/>
            <a:chOff x="6147590" y="2001111"/>
            <a:chExt cx="2367759" cy="290884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90" y="2001111"/>
              <a:ext cx="2367759" cy="29088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965" y="4536949"/>
                  <a:ext cx="276422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grpSp>
        <p:nvGrpSpPr>
          <p:cNvPr id="38" name="组合 37"/>
          <p:cNvGrpSpPr/>
          <p:nvPr/>
        </p:nvGrpSpPr>
        <p:grpSpPr>
          <a:xfrm>
            <a:off x="5900383" y="3915321"/>
            <a:ext cx="2861322" cy="1251991"/>
            <a:chOff x="5900383" y="5348461"/>
            <a:chExt cx="2861322" cy="1251991"/>
          </a:xfrm>
        </p:grpSpPr>
        <p:sp>
          <p:nvSpPr>
            <p:cNvPr id="36" name="矩形: 圆角 35"/>
            <p:cNvSpPr/>
            <p:nvPr/>
          </p:nvSpPr>
          <p:spPr>
            <a:xfrm>
              <a:off x="5900383" y="5348461"/>
              <a:ext cx="2861322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81124" y="5453778"/>
              <a:ext cx="2700690" cy="1039096"/>
              <a:chOff x="2122785" y="5296780"/>
              <a:chExt cx="2700690" cy="1039096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直接箭头连接符 15"/>
              <p:cNvCxnSpPr>
                <a:stCxn id="11" idx="6"/>
                <a:endCxn id="13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3" idx="3"/>
                <a:endCxn id="12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3" idx="4"/>
                <a:endCxn id="14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15" idx="4"/>
                <a:endCxn id="14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2261" y="6122322"/>
                  <a:ext cx="440570" cy="37055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grpSp>
        <p:nvGrpSpPr>
          <p:cNvPr id="39" name="组合 38"/>
          <p:cNvGrpSpPr/>
          <p:nvPr/>
        </p:nvGrpSpPr>
        <p:grpSpPr>
          <a:xfrm>
            <a:off x="5722535" y="5348461"/>
            <a:ext cx="3217018" cy="1251991"/>
            <a:chOff x="2532510" y="5348461"/>
            <a:chExt cx="3217018" cy="1251991"/>
          </a:xfrm>
        </p:grpSpPr>
        <p:sp>
          <p:nvSpPr>
            <p:cNvPr id="37" name="矩形: 圆角 36"/>
            <p:cNvSpPr/>
            <p:nvPr/>
          </p:nvSpPr>
          <p:spPr>
            <a:xfrm>
              <a:off x="2532510" y="5348461"/>
              <a:ext cx="3217018" cy="12519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614860" y="5453778"/>
              <a:ext cx="2700690" cy="1039096"/>
              <a:chOff x="2122785" y="5296780"/>
              <a:chExt cx="2700690" cy="1039096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2122785" y="5296780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2542336" y="5956355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02548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B,E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407534" y="5817459"/>
                <a:ext cx="886280" cy="51841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G,H,I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J,K,L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168424" y="5296780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C,F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直接箭头连接符 27"/>
              <p:cNvCxnSpPr>
                <a:stCxn id="23" idx="6"/>
                <a:endCxn id="25" idx="2"/>
              </p:cNvCxnSpPr>
              <p:nvPr/>
            </p:nvCxnSpPr>
            <p:spPr>
              <a:xfrm>
                <a:off x="2486467" y="5478621"/>
                <a:ext cx="51608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5" idx="6"/>
                <a:endCxn id="27" idx="2"/>
              </p:cNvCxnSpPr>
              <p:nvPr/>
            </p:nvCxnSpPr>
            <p:spPr>
              <a:xfrm>
                <a:off x="3657599" y="5478621"/>
                <a:ext cx="5108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3"/>
                <a:endCxn id="24" idx="7"/>
              </p:cNvCxnSpPr>
              <p:nvPr/>
            </p:nvCxnSpPr>
            <p:spPr>
              <a:xfrm flipH="1">
                <a:off x="2852758" y="5607202"/>
                <a:ext cx="245720" cy="4024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25" idx="4"/>
                <a:endCxn id="26" idx="1"/>
              </p:cNvCxnSpPr>
              <p:nvPr/>
            </p:nvCxnSpPr>
            <p:spPr>
              <a:xfrm>
                <a:off x="3330074" y="5660462"/>
                <a:ext cx="207253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27" idx="4"/>
                <a:endCxn id="26" idx="7"/>
              </p:cNvCxnSpPr>
              <p:nvPr/>
            </p:nvCxnSpPr>
            <p:spPr>
              <a:xfrm flipH="1">
                <a:off x="4164021" y="5660462"/>
                <a:ext cx="331929" cy="2329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660" y="6168302"/>
                  <a:ext cx="863057" cy="37055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*</a:t>
            </a:r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If we start from a node in a sink SCC, then we </a:t>
                </a:r>
                <a:b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sz="2200" dirty="0">
                    <a:solidFill>
                      <a:schemeClr val="accent2">
                        <a:lumMod val="50000"/>
                      </a:schemeClr>
                    </a:solidFill>
                  </a:rPr>
                  <a:t>explore exactly nodes in that SCC and stop!</a:t>
                </a:r>
                <a:endParaRPr lang="en-US" sz="22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C00000"/>
                    </a:solidFill>
                  </a:rPr>
                  <a:t>But how to find such a node?</a:t>
                </a:r>
                <a:endParaRPr lang="en-US" sz="2200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/>
                    </a:solidFill>
                  </a:rPr>
                  <a:t>Previous algorithm’s approach:</a:t>
                </a:r>
                <a:br>
                  <a:rPr lang="en-US" sz="22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A node in a source SCC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must be in a sink SCC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 err="1"/>
                  <a:t>Tarjan</a:t>
                </a:r>
                <a:r>
                  <a:rPr lang="en-US" sz="2200" dirty="0"/>
                  <a:t> comes up with a method </a:t>
                </a:r>
                <a:br>
                  <a:rPr lang="en-US" sz="2200" dirty="0"/>
                </a:br>
                <a:r>
                  <a:rPr lang="en-US" sz="2200" dirty="0"/>
                  <a:t>to identify a node in some sink SCC directly!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4036" r="9134" b="24566"/>
          <a:stretch>
            <a:fillRect/>
          </a:stretch>
        </p:blipFill>
        <p:spPr bwMode="auto">
          <a:xfrm>
            <a:off x="7035405" y="2475660"/>
            <a:ext cx="1479945" cy="19066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658141" y="4614869"/>
            <a:ext cx="5857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Robert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Tarjan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American computer scientist and mathematician</a:t>
            </a:r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Recipient of the 1986 Turing Award for “</a:t>
            </a:r>
            <a:r>
              <a:rPr lang="en-US" sz="1600" b="0" i="1" dirty="0">
                <a:solidFill>
                  <a:schemeClr val="accent1">
                    <a:lumMod val="75000"/>
                  </a:schemeClr>
                </a:solidFill>
                <a:effectLst/>
              </a:rPr>
              <a:t>fundamental achievements </a:t>
            </a:r>
            <a:br>
              <a:rPr lang="en-US" sz="1600" b="0" i="1" dirty="0">
                <a:solidFill>
                  <a:schemeClr val="accent1">
                    <a:lumMod val="75000"/>
                  </a:schemeClr>
                </a:solidFill>
                <a:effectLst/>
              </a:rPr>
            </a:br>
            <a:r>
              <a:rPr lang="en-US" sz="1600" b="0" i="1" dirty="0">
                <a:solidFill>
                  <a:schemeClr val="accent1">
                    <a:lumMod val="75000"/>
                  </a:schemeClr>
                </a:solidFill>
                <a:effectLst/>
              </a:rPr>
              <a:t>in the design and analysis of algorithms and data structures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en-US" sz="16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(Such as linear time selection using median of medians, Fibonacci heap,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optimal analysis of the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UnionFind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structure.)</a:t>
            </a:r>
            <a:endParaRPr lang="en-US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 is a sink SCC)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becomes a sink SCC by then)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is a sink SCC)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becomes a sink SCC by then)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becomes a sink SCC by then)</a:t>
                </a: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16"/>
          <p:cNvCxnSpPr/>
          <p:nvPr/>
        </p:nvCxnSpPr>
        <p:spPr>
          <a:xfrm>
            <a:off x="7269583" y="2822038"/>
            <a:ext cx="510825" cy="0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16"/>
          <p:cNvCxnSpPr/>
          <p:nvPr/>
        </p:nvCxnSpPr>
        <p:spPr>
          <a:xfrm flipH="1">
            <a:off x="6416559" y="2827987"/>
            <a:ext cx="220379" cy="367829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16"/>
          <p:cNvCxnSpPr/>
          <p:nvPr/>
        </p:nvCxnSpPr>
        <p:spPr>
          <a:xfrm flipH="1">
            <a:off x="6536144" y="2886106"/>
            <a:ext cx="220379" cy="367829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/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/>
                  <a:t> is a sink SCC)</a:t>
                </a:r>
                <a:endParaRPr lang="en-US" sz="2000" dirty="0"/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0" y="4091780"/>
                <a:ext cx="394335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can identify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then all nodes visited during DFS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91780"/>
                <a:ext cx="3943350" cy="1021556"/>
              </a:xfrm>
              <a:prstGeom prst="roundRect">
                <a:avLst/>
              </a:prstGeom>
              <a:blipFill rotWithShape="1">
                <a:blip r:embed="rId7"/>
                <a:stretch>
                  <a:fillRect t="-46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572540" y="5292326"/>
                <a:ext cx="494281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40" y="5292326"/>
                <a:ext cx="4942810" cy="1021556"/>
              </a:xfrm>
              <a:prstGeom prst="roundRect">
                <a:avLst/>
              </a:prstGeom>
              <a:blipFill rotWithShape="1">
                <a:blip r:embed="rId8"/>
                <a:stretch>
                  <a:fillRect l="-1" t="-2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6" name="Arrow: Down 5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2019" y="2688813"/>
            <a:ext cx="5867608" cy="162800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)</a:t>
                </a:r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rgbClr val="7030A0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6"/>
          <p:cNvCxnSpPr/>
          <p:nvPr/>
        </p:nvCxnSpPr>
        <p:spPr>
          <a:xfrm>
            <a:off x="7269583" y="2822038"/>
            <a:ext cx="510825" cy="0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345288" y="4408967"/>
                <a:ext cx="5170062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Given that we know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if we can identify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then all nodes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visited during DFS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88" y="4408967"/>
                <a:ext cx="5170062" cy="1021556"/>
              </a:xfrm>
              <a:prstGeom prst="roundRect">
                <a:avLst/>
              </a:prstGeom>
              <a:blipFill rotWithShape="1">
                <a:blip r:embed="rId7"/>
                <a:stretch>
                  <a:fillRect l="-2" t="-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572540" y="5508020"/>
                <a:ext cx="494281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40" y="5508020"/>
                <a:ext cx="4942810" cy="1021556"/>
              </a:xfrm>
              <a:prstGeom prst="roundRect">
                <a:avLst/>
              </a:prstGeom>
              <a:blipFill rotWithShape="1">
                <a:blip r:embed="rId8"/>
                <a:stretch>
                  <a:fillRect l="-1" t="-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30" name="Arrow: Down 29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2019" y="2688813"/>
            <a:ext cx="5867608" cy="1628006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)</a:t>
                </a:r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rgbClr val="7030A0"/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a sink SCC)</a:t>
                </a:r>
                <a:endParaRPr lang="en-US" sz="2000" dirty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6"/>
          <p:cNvCxnSpPr/>
          <p:nvPr/>
        </p:nvCxnSpPr>
        <p:spPr>
          <a:xfrm>
            <a:off x="7269583" y="2822038"/>
            <a:ext cx="510825" cy="0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/>
          <p:cNvCxnSpPr/>
          <p:nvPr/>
        </p:nvCxnSpPr>
        <p:spPr>
          <a:xfrm flipH="1">
            <a:off x="6416559" y="2827987"/>
            <a:ext cx="220379" cy="367829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6"/>
          <p:cNvCxnSpPr/>
          <p:nvPr/>
        </p:nvCxnSpPr>
        <p:spPr>
          <a:xfrm flipH="1">
            <a:off x="6536144" y="2886106"/>
            <a:ext cx="220379" cy="367829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22296" y="4668765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175167" y="3837007"/>
                <a:ext cx="5340183" cy="7150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can identify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then all nodes visited during DFS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67" y="3837007"/>
                <a:ext cx="5340183" cy="715089"/>
              </a:xfrm>
              <a:prstGeom prst="roundRect">
                <a:avLst/>
              </a:prstGeom>
              <a:blipFill rotWithShape="1">
                <a:blip r:embed="rId7"/>
                <a:stretch>
                  <a:fillRect l="-3" t="-47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31" name="Arrow: Down 30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584937" y="5393130"/>
                <a:ext cx="494281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7" y="5393130"/>
                <a:ext cx="4942810" cy="1021556"/>
              </a:xfrm>
              <a:prstGeom prst="roundRect">
                <a:avLst/>
              </a:prstGeom>
              <a:blipFill rotWithShape="1">
                <a:blip r:embed="rId8"/>
                <a:stretch>
                  <a:fillRect l="-7" t="-7" r="7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2128" y="2103356"/>
            <a:ext cx="6157183" cy="354253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2019" y="2688813"/>
            <a:ext cx="5867608" cy="1628006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rgbClr val="7030A0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6"/>
          <p:cNvCxnSpPr/>
          <p:nvPr/>
        </p:nvCxnSpPr>
        <p:spPr>
          <a:xfrm>
            <a:off x="7269583" y="2822038"/>
            <a:ext cx="510825" cy="0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/>
          <p:cNvCxnSpPr/>
          <p:nvPr/>
        </p:nvCxnSpPr>
        <p:spPr>
          <a:xfrm flipH="1">
            <a:off x="6416559" y="2827987"/>
            <a:ext cx="220379" cy="367829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6"/>
          <p:cNvCxnSpPr/>
          <p:nvPr/>
        </p:nvCxnSpPr>
        <p:spPr>
          <a:xfrm flipH="1">
            <a:off x="6536144" y="2886106"/>
            <a:ext cx="220379" cy="367829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22296" y="4668765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157330" y="3771881"/>
                <a:ext cx="4358020" cy="13280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Given that we know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if we can identify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then all nodes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visited during DFS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30" y="3771881"/>
                <a:ext cx="4358020" cy="1328023"/>
              </a:xfrm>
              <a:prstGeom prst="roundRect">
                <a:avLst/>
              </a:prstGeom>
              <a:blipFill rotWithShape="1">
                <a:blip r:embed="rId7"/>
                <a:stretch>
                  <a:fillRect l="-14" t="-4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31" name="Arrow: Down 30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84937" y="5744309"/>
                <a:ext cx="494281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7" y="5744309"/>
                <a:ext cx="4942810" cy="1021556"/>
              </a:xfrm>
              <a:prstGeom prst="roundRect">
                <a:avLst/>
              </a:prstGeom>
              <a:blipFill rotWithShape="1">
                <a:blip r:embed="rId8"/>
                <a:stretch>
                  <a:fillRect l="-7" t="-10" r="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2128" y="2103356"/>
            <a:ext cx="6157183" cy="3542532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2019" y="2688813"/>
            <a:ext cx="5867608" cy="1628006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is a sink SCC)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 becomes a sink SCC by then)</a:t>
                </a:r>
                <a:endParaRPr lang="en-US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rgbClr val="7030A0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accent2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6"/>
          <p:cNvCxnSpPr/>
          <p:nvPr/>
        </p:nvCxnSpPr>
        <p:spPr>
          <a:xfrm>
            <a:off x="7269583" y="2621454"/>
            <a:ext cx="51082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6"/>
          <p:cNvCxnSpPr/>
          <p:nvPr/>
        </p:nvCxnSpPr>
        <p:spPr>
          <a:xfrm flipH="1">
            <a:off x="7888456" y="2950090"/>
            <a:ext cx="282124" cy="217363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6"/>
          <p:cNvCxnSpPr/>
          <p:nvPr/>
        </p:nvCxnSpPr>
        <p:spPr>
          <a:xfrm flipH="1">
            <a:off x="7675301" y="2877683"/>
            <a:ext cx="282124" cy="217363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箭头连接符 16"/>
          <p:cNvCxnSpPr/>
          <p:nvPr/>
        </p:nvCxnSpPr>
        <p:spPr>
          <a:xfrm>
            <a:off x="7269583" y="2822038"/>
            <a:ext cx="510825" cy="0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/>
          <p:cNvCxnSpPr/>
          <p:nvPr/>
        </p:nvCxnSpPr>
        <p:spPr>
          <a:xfrm flipH="1">
            <a:off x="6416559" y="2827987"/>
            <a:ext cx="220379" cy="367829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6"/>
          <p:cNvCxnSpPr/>
          <p:nvPr/>
        </p:nvCxnSpPr>
        <p:spPr>
          <a:xfrm flipH="1">
            <a:off x="6536144" y="2886106"/>
            <a:ext cx="220379" cy="367829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122296" y="4668765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2295" y="5672462"/>
            <a:ext cx="5897223" cy="646178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476848" y="3728357"/>
                <a:ext cx="5039718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Given that we know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if we can identify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then all nodes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visited during DFS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are the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848" y="3728357"/>
                <a:ext cx="5039718" cy="1021556"/>
              </a:xfrm>
              <a:prstGeom prst="roundRect">
                <a:avLst/>
              </a:prstGeom>
              <a:blipFill rotWithShape="1">
                <a:blip r:embed="rId7"/>
                <a:stretch>
                  <a:fillRect l="-4" t="-27" r="12" b="-16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32" name="Arrow: Down 31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584937" y="4800972"/>
                <a:ext cx="4942810" cy="102155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37" y="4800972"/>
                <a:ext cx="4942810" cy="1021556"/>
              </a:xfrm>
              <a:prstGeom prst="roundRect">
                <a:avLst/>
              </a:prstGeom>
              <a:blipFill rotWithShape="1">
                <a:blip r:embed="rId8"/>
                <a:stretch>
                  <a:fillRect l="-7" t="-36" r="7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2128" y="2103356"/>
            <a:ext cx="6157183" cy="3542532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2019" y="2688813"/>
            <a:ext cx="5867608" cy="1628006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50000"/>
                      </a:schemeClr>
                    </a:solidFill>
                  </a:rPr>
                  <a:t>Let’s have a closer look at the order that DFS examines nodes:</a:t>
                </a:r>
                <a:endParaRPr lang="en-US" sz="22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sink SCC)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Some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sink SCC)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First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All other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a sink SCC by then)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: 圆角 35"/>
          <p:cNvSpPr/>
          <p:nvPr/>
        </p:nvSpPr>
        <p:spPr>
          <a:xfrm>
            <a:off x="5654028" y="2426445"/>
            <a:ext cx="2861322" cy="1251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椭圆 10"/>
              <p:cNvSpPr/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椭圆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69" y="2531762"/>
                <a:ext cx="363682" cy="363682"/>
              </a:xfrm>
              <a:prstGeom prst="ellipse">
                <a:avLst/>
              </a:prstGeom>
              <a:blipFill rotWithShape="1">
                <a:blip r:embed="rId2"/>
                <a:stretch>
                  <a:fillRect l="-1769" t="-1751" r="-1596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椭圆 11"/>
              <p:cNvSpPr/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椭圆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20" y="3191337"/>
                <a:ext cx="363682" cy="363682"/>
              </a:xfrm>
              <a:prstGeom prst="ellipse">
                <a:avLst/>
              </a:prstGeom>
              <a:blipFill rotWithShape="1">
                <a:blip r:embed="rId3"/>
                <a:stretch>
                  <a:fillRect l="-1893" t="-1873" r="-1646" b="-1667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椭圆 12"/>
              <p:cNvSpPr/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椭圆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32" y="2531762"/>
                <a:ext cx="655051" cy="363682"/>
              </a:xfrm>
              <a:prstGeom prst="ellipse">
                <a:avLst/>
              </a:prstGeom>
              <a:blipFill rotWithShape="1">
                <a:blip r:embed="rId4"/>
                <a:stretch>
                  <a:fillRect l="-1026" t="-1751" r="-954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椭圆 13"/>
              <p:cNvSpPr/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椭圆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18" y="3052441"/>
                <a:ext cx="886280" cy="518417"/>
              </a:xfrm>
              <a:prstGeom prst="ellipse">
                <a:avLst/>
              </a:prstGeom>
              <a:blipFill rotWithShape="1">
                <a:blip r:embed="rId5"/>
                <a:stretch>
                  <a:fillRect l="-742" t="-1347" r="-711" b="-1176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椭圆 14"/>
              <p:cNvSpPr/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椭圆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408" y="2531762"/>
                <a:ext cx="655051" cy="363682"/>
              </a:xfrm>
              <a:prstGeom prst="ellipse">
                <a:avLst/>
              </a:prstGeom>
              <a:blipFill rotWithShape="1">
                <a:blip r:embed="rId6"/>
                <a:stretch>
                  <a:fillRect l="-1029" t="-1751" r="-951" b="-1614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5" name="直接箭头连接符 15"/>
          <p:cNvCxnSpPr>
            <a:stCxn id="10" idx="6"/>
            <a:endCxn id="12" idx="2"/>
          </p:cNvCxnSpPr>
          <p:nvPr/>
        </p:nvCxnSpPr>
        <p:spPr>
          <a:xfrm>
            <a:off x="6098451" y="2713603"/>
            <a:ext cx="5160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6"/>
          <p:cNvCxnSpPr>
            <a:stCxn id="12" idx="6"/>
            <a:endCxn id="14" idx="2"/>
          </p:cNvCxnSpPr>
          <p:nvPr/>
        </p:nvCxnSpPr>
        <p:spPr>
          <a:xfrm>
            <a:off x="7269583" y="2713603"/>
            <a:ext cx="510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7"/>
          <p:cNvCxnSpPr>
            <a:stCxn id="12" idx="3"/>
            <a:endCxn id="11" idx="7"/>
          </p:cNvCxnSpPr>
          <p:nvPr/>
        </p:nvCxnSpPr>
        <p:spPr>
          <a:xfrm flipH="1">
            <a:off x="6464742" y="2842184"/>
            <a:ext cx="245720" cy="402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8"/>
          <p:cNvCxnSpPr>
            <a:stCxn id="12" idx="4"/>
            <a:endCxn id="13" idx="1"/>
          </p:cNvCxnSpPr>
          <p:nvPr/>
        </p:nvCxnSpPr>
        <p:spPr>
          <a:xfrm>
            <a:off x="6942058" y="2895444"/>
            <a:ext cx="207253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9"/>
          <p:cNvCxnSpPr>
            <a:stCxn id="14" idx="4"/>
            <a:endCxn id="13" idx="7"/>
          </p:cNvCxnSpPr>
          <p:nvPr/>
        </p:nvCxnSpPr>
        <p:spPr>
          <a:xfrm flipH="1">
            <a:off x="7776005" y="2895444"/>
            <a:ext cx="331929" cy="232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22296" y="3372929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22296" y="4668765"/>
            <a:ext cx="4266949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2295" y="5672462"/>
            <a:ext cx="5897223" cy="646178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54103" y="1968980"/>
            <a:ext cx="882870" cy="4668067"/>
            <a:chOff x="254103" y="1968980"/>
            <a:chExt cx="882870" cy="4668067"/>
          </a:xfrm>
        </p:grpSpPr>
        <p:sp>
          <p:nvSpPr>
            <p:cNvPr id="29" name="Arrow: Down 28"/>
            <p:cNvSpPr/>
            <p:nvPr/>
          </p:nvSpPr>
          <p:spPr>
            <a:xfrm>
              <a:off x="596306" y="2621454"/>
              <a:ext cx="198465" cy="3369262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6249" y="5990716"/>
              <a:ext cx="658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top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4103" y="1968980"/>
              <a:ext cx="882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stack</a:t>
              </a:r>
              <a:b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bottom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466214" y="3939379"/>
                <a:ext cx="5050352" cy="13280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For each SCC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be its root.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can be popped!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214" y="3939379"/>
                <a:ext cx="5050352" cy="1328023"/>
              </a:xfrm>
              <a:prstGeom prst="roundRect">
                <a:avLst/>
              </a:prstGeom>
              <a:blipFill rotWithShape="1">
                <a:blip r:embed="rId7"/>
                <a:stretch>
                  <a:fillRect l="-8" t="-36" r="1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136065" y="5552474"/>
                <a:ext cx="4379285" cy="510778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But how to identify each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65" y="5552474"/>
                <a:ext cx="4379285" cy="510778"/>
              </a:xfrm>
              <a:prstGeom prst="roundRect">
                <a:avLst/>
              </a:prstGeom>
              <a:blipFill rotWithShape="1">
                <a:blip r:embed="rId8"/>
                <a:stretch>
                  <a:fillRect l="-1109" t="-5725" r="-1088" b="-13125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Tarjan’s</a:t>
            </a:r>
            <a:r>
              <a:rPr lang="en-US" sz="4000" dirty="0"/>
              <a:t> method to identify root of SCC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Fix some DFS process, for each vertex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be the SCC that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is in. Then,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is the smallest discovery time among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that are reachable from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via a path of tree edges followed by at most one non-tree edge.</a:t>
                </a:r>
                <a:endParaRPr lang="en-US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b="0" dirty="0">
                    <a:solidFill>
                      <a:schemeClr val="tx1"/>
                    </a:solidFill>
                  </a:rPr>
                  <a:t>By definition,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is reachable from itself.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2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is the root of a SCC </a:t>
                </a:r>
                <a:r>
                  <a:rPr lang="en-US" sz="2400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 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DAG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DAGs are good for modeling relations such as: </a:t>
            </a:r>
            <a:br>
              <a:rPr lang="en-US" sz="2400" dirty="0"/>
            </a:br>
            <a:r>
              <a:rPr lang="en-US" sz="2400" i="1" dirty="0"/>
              <a:t>causalities</a:t>
            </a:r>
            <a:r>
              <a:rPr lang="en-US" sz="2400" dirty="0"/>
              <a:t>, </a:t>
            </a:r>
            <a:r>
              <a:rPr lang="en-US" sz="2400" i="1" dirty="0"/>
              <a:t>hierarchies</a:t>
            </a:r>
            <a:r>
              <a:rPr lang="en-US" sz="2400" dirty="0"/>
              <a:t>, and </a:t>
            </a:r>
            <a:r>
              <a:rPr lang="en-US" sz="2400" i="1" dirty="0"/>
              <a:t>temporal dependencies</a:t>
            </a:r>
            <a:r>
              <a:rPr lang="en-US" sz="2400" dirty="0"/>
              <a:t>.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b="1" dirty="0"/>
              <a:t>Example:</a:t>
            </a:r>
            <a:endParaRPr lang="en-US" sz="2400" b="1" dirty="0"/>
          </a:p>
          <a:p>
            <a:pPr lvl="1">
              <a:spcBef>
                <a:spcPts val="0"/>
              </a:spcBef>
            </a:pPr>
            <a:r>
              <a:rPr lang="en-US" sz="2000" dirty="0"/>
              <a:t>Consider how you get dressed in the morning.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dirty="0"/>
              <a:t>Must don certain garments before others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(e.g., socks before shoes)</a:t>
            </a:r>
            <a:r>
              <a:rPr lang="en-US" sz="2000" dirty="0"/>
              <a:t>.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dirty="0"/>
              <a:t>Other items may be put on in any order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(e.g., socks and pants)</a:t>
            </a:r>
            <a:r>
              <a:rPr lang="en-US" sz="2000" dirty="0"/>
              <a:t>.</a:t>
            </a: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dirty="0"/>
              <a:t>This process can be modeled by a DAG!</a:t>
            </a:r>
            <a:endParaRPr 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264" t="2590" r="1954" b="2084"/>
          <a:stretch>
            <a:fillRect/>
          </a:stretch>
        </p:blipFill>
        <p:spPr>
          <a:xfrm>
            <a:off x="4246179" y="4094633"/>
            <a:ext cx="4269170" cy="2398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28649" y="4462756"/>
            <a:ext cx="3312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 is a valid order to perform all the task?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Tarjan’s</a:t>
            </a:r>
            <a:r>
              <a:rPr lang="en-US" sz="4000" dirty="0"/>
              <a:t> method to identify root of SCC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Fix some DFS process, for each vertex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 be the SCC that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 is in. Then,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is the smallest discovery time among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that are reachable from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via a path of tree edges followed by at most one non-tree edge.</a:t>
                </a:r>
                <a:endParaRPr lang="en-US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is the root of a SCC </a:t>
                </a:r>
                <a:r>
                  <a:rPr lang="en-US" sz="2400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Proof: [==&gt;]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(the easy direction)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, then it is the first discovered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Hence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has the smallest discovery time among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By definition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clearly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Tarjan’s</a:t>
            </a:r>
            <a:r>
              <a:rPr lang="en-US" sz="4000" dirty="0"/>
              <a:t> method to identify root of SCC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Fix some DFS process, for each vertex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 be the SCC that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b="0" dirty="0">
                    <a:solidFill>
                      <a:schemeClr val="accent1">
                        <a:lumMod val="75000"/>
                      </a:schemeClr>
                    </a:solidFill>
                  </a:rPr>
                  <a:t> is in. Then,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is the smallest discovery time among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that are reachable from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>
                    <a:solidFill>
                      <a:schemeClr val="accent1">
                        <a:lumMod val="75000"/>
                      </a:schemeClr>
                    </a:solidFill>
                  </a:rPr>
                  <a:t> via a path of tree edges followed by at most one non-tree edge.</a:t>
                </a:r>
                <a:endParaRPr lang="en-US" sz="22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Lemma: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is the root of a SCC </a:t>
                </a:r>
                <a:r>
                  <a:rPr lang="en-US" sz="2400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Proof: [&lt;==]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(the hard direction)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For the sake of contradiction assume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  <a:br>
                  <a:rPr lang="en-US" sz="1800" dirty="0"/>
                </a:br>
                <a:r>
                  <a:rPr lang="en-US" sz="1800" dirty="0"/>
                  <a:t>(I.e.,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is the first discovered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.)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be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’s parent in the DFS tree.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 is a SCC,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can reach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, including the ones on path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 Thus, when executing DFS 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it will examine a path containing zero or more tree edges and then a back edge pointing to some node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1800" dirty="0"/>
                  <a:t> in path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dirty="0"/>
                  <a:t>But this means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 since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. Contradiction!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-18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28649" y="1495448"/>
                <a:ext cx="7962458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For each SCC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be its root. If we push a node to a stack when it is discovered, when DFS returns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, all nodes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in the stack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  <a:endParaRPr lang="en-US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495448"/>
                <a:ext cx="7962458" cy="646331"/>
              </a:xfrm>
              <a:prstGeom prst="rect">
                <a:avLst/>
              </a:prstGeom>
              <a:blipFill rotWithShape="1">
                <a:blip r:embed="rId1"/>
                <a:stretch>
                  <a:fillRect l="-8" t="-4" r="2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8649" y="2267995"/>
                <a:ext cx="7962458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be the smallest discovery time among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that are reachable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via a path of tree edges followed by at most one non-tree edge.</a:t>
                </a:r>
                <a:b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Lemma: 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is the root of a SCC </a:t>
                </a:r>
                <a:r>
                  <a:rPr lang="en-US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𝑙𝑜𝑤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.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67995"/>
                <a:ext cx="7962458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8" t="-44" r="2" b="-39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 5"/>
          <p:cNvSpPr/>
          <p:nvPr/>
        </p:nvSpPr>
        <p:spPr>
          <a:xfrm>
            <a:off x="320306" y="3317541"/>
            <a:ext cx="2731239" cy="21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Tarjan</a:t>
            </a:r>
            <a:r>
              <a:rPr lang="en-GB" sz="1600" b="1" u="sng" dirty="0">
                <a:solidFill>
                  <a:schemeClr val="tx1"/>
                </a:solidFill>
              </a:rPr>
              <a:t>(G):</a:t>
            </a:r>
            <a:endParaRPr lang="en-GB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time = 0</a:t>
            </a:r>
            <a:endParaRPr lang="en-GB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Let S be a stack</a:t>
            </a:r>
            <a:endParaRPr lang="en-GB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for (each node v)</a:t>
            </a:r>
            <a:endParaRPr lang="en-US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v.root</a:t>
            </a: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NIL</a:t>
            </a:r>
            <a:endParaRPr lang="en-US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v.visited</a:t>
            </a: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false</a:t>
            </a:r>
            <a:endParaRPr lang="en-US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for (each node v)</a:t>
            </a:r>
            <a:endParaRPr lang="en-US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if (!</a:t>
            </a:r>
            <a:r>
              <a:rPr lang="en-US" sz="16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v.visited</a:t>
            </a: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)</a:t>
            </a:r>
            <a:endParaRPr lang="en-US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TarjanDFS</a:t>
            </a:r>
            <a:r>
              <a:rPr lang="en-US" sz="1600" dirty="0">
                <a:solidFill>
                  <a:schemeClr val="tx1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(v)</a:t>
            </a:r>
            <a:endParaRPr lang="en-GB" sz="1600" dirty="0">
              <a:solidFill>
                <a:schemeClr val="tx1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5"/>
              <p:cNvSpPr/>
              <p:nvPr/>
            </p:nvSpPr>
            <p:spPr>
              <a:xfrm>
                <a:off x="3482547" y="2130091"/>
                <a:ext cx="5304317" cy="3264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GB" sz="1600" b="1" u="sng" dirty="0">
                    <a:solidFill>
                      <a:schemeClr val="tx1"/>
                    </a:solidFill>
                  </a:rPr>
                  <a:t>TarjanDFS(v):</a:t>
                </a:r>
                <a:endParaRPr lang="en-GB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v.visited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true, time = time+1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v.d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time,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v.d</a:t>
                </a:r>
                <a:endParaRPr lang="en-GB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S.push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(v)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for (each edge (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v,w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))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if (!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w.visited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) </a:t>
                </a:r>
                <a:r>
                  <a:rPr lang="en-US" sz="1600" dirty="0">
                    <a:solidFill>
                      <a:schemeClr val="tx1"/>
                    </a:solidFill>
                    <a:cs typeface="Courier New" panose="02070409020205090404" pitchFamily="49" charset="0"/>
                  </a:rPr>
                  <a:t>// tree edge</a:t>
                </a:r>
                <a:endParaRPr lang="en-US" sz="1600" dirty="0">
                  <a:solidFill>
                    <a:schemeClr val="tx1"/>
                  </a:solidFill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 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TarjanDFS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(w)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 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min(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w.low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else if (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w.root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== NIL) </a:t>
                </a:r>
                <a:r>
                  <a:rPr lang="en-US" sz="1600" dirty="0">
                    <a:solidFill>
                      <a:schemeClr val="tx1"/>
                    </a:solidFill>
                    <a:cs typeface="Courier New" panose="02070409020205090404" pitchFamily="49" charset="0"/>
                  </a:rPr>
                  <a:t>// non tree edge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 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min(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,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w.d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if (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v.low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==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v.d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)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repeat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  w =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S.pop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(), </a:t>
                </a:r>
                <a:r>
                  <a:rPr lang="en-US" sz="1600" dirty="0" err="1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w.root</a:t>
                </a: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= v</a:t>
                </a:r>
                <a:endParaRPr lang="en-US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Courier New" panose="02070409020205090404" pitchFamily="49" charset="0"/>
                    <a:cs typeface="Courier New" panose="02070409020205090404" pitchFamily="49" charset="0"/>
                  </a:rPr>
                  <a:t>  until (w==v)</a:t>
                </a:r>
                <a:endParaRPr lang="en-GB" sz="1600" dirty="0">
                  <a:solidFill>
                    <a:schemeClr val="tx1"/>
                  </a:solidFill>
                  <a:latin typeface="Courier New" panose="02070409020205090404" pitchFamily="49" charset="0"/>
                  <a:cs typeface="Courier New" panose="02070409020205090404" pitchFamily="49" charset="0"/>
                </a:endParaRPr>
              </a:p>
            </p:txBody>
          </p:sp>
        </mc:Choice>
        <mc:Fallback>
          <p:sp>
            <p:nvSpPr>
              <p:cNvPr id="9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47" y="2130091"/>
                <a:ext cx="5304317" cy="3264012"/>
              </a:xfrm>
              <a:prstGeom prst="rect">
                <a:avLst/>
              </a:prstGeom>
              <a:blipFill rotWithShape="1">
                <a:blip r:embed="rId3"/>
                <a:stretch>
                  <a:fillRect l="-124" t="-204" r="-113" b="-182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8056" y="5634354"/>
                <a:ext cx="4980337" cy="817245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Time complexity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r>
                  <a:rPr lang="en-US" dirty="0"/>
                  <a:t>(One DFS pass, and push/pop once for each node.)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6" y="5634354"/>
                <a:ext cx="4980337" cy="817245"/>
              </a:xfrm>
              <a:prstGeom prst="roundRect">
                <a:avLst/>
              </a:prstGeom>
              <a:blipFill rotWithShape="1">
                <a:blip r:embed="rId4"/>
                <a:stretch>
                  <a:fillRect l="-974" t="-3574" r="-963" b="-19658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[CLRS] Ch.22 (22.4-22.5)</a:t>
            </a:r>
            <a:endParaRPr lang="en-GB" sz="2400" dirty="0"/>
          </a:p>
          <a:p>
            <a:r>
              <a:rPr lang="en-GB" sz="2400" baseline="30000" dirty="0"/>
              <a:t>*</a:t>
            </a:r>
            <a:r>
              <a:rPr lang="en-GB" sz="2400" dirty="0"/>
              <a:t>If you want to know more about </a:t>
            </a:r>
            <a:r>
              <a:rPr lang="en-GB" sz="2400" dirty="0" err="1"/>
              <a:t>Tarjan’s</a:t>
            </a:r>
            <a:r>
              <a:rPr lang="en-GB" sz="2400" dirty="0"/>
              <a:t> SCC algorithm:</a:t>
            </a:r>
            <a:endParaRPr lang="en-GB" sz="2400" dirty="0"/>
          </a:p>
          <a:p>
            <a:pPr lvl="1"/>
            <a:r>
              <a:rPr lang="en-GB" sz="2000" dirty="0"/>
              <a:t>[</a:t>
            </a:r>
            <a:r>
              <a:rPr lang="en-US" sz="2000" dirty="0"/>
              <a:t>Erickson v1</a:t>
            </a:r>
            <a:r>
              <a:rPr lang="en-GB" sz="2000" dirty="0"/>
              <a:t>] Ch.6 (6.6)</a:t>
            </a:r>
            <a:endParaRPr lang="en-GB" sz="2000" dirty="0"/>
          </a:p>
          <a:p>
            <a:pPr lvl="1"/>
            <a:r>
              <a:rPr lang="en-GB" sz="2000" dirty="0" err="1"/>
              <a:t>Tarjan’s</a:t>
            </a:r>
            <a:r>
              <a:rPr lang="en-GB" sz="2000" dirty="0"/>
              <a:t> original paper entitled “</a:t>
            </a:r>
            <a:r>
              <a:rPr lang="en-US" sz="2000" dirty="0"/>
              <a:t>Depth-First Search and Linear Graph Algorithms</a:t>
            </a:r>
            <a:r>
              <a:rPr lang="en-GB" sz="2000" dirty="0"/>
              <a:t>” (</a:t>
            </a:r>
            <a:r>
              <a:rPr lang="en-GB" sz="2000" dirty="0">
                <a:hlinkClick r:id="rId1"/>
              </a:rPr>
              <a:t>https://doi.org/10.1137/0201010</a:t>
            </a:r>
            <a:r>
              <a:rPr lang="en-GB" sz="2000" dirty="0"/>
              <a:t>)</a:t>
            </a:r>
            <a:endParaRPr 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43" y="3927535"/>
            <a:ext cx="1564107" cy="2249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400" dirty="0"/>
                  <a:t> of a DAG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linear ordering of its vertices</a:t>
                </a:r>
                <a:r>
                  <a:rPr lang="en-US" sz="2400" dirty="0"/>
                  <a:t> such that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appears 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in the ordering.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400" dirty="0"/>
                  <a:t> defines a </a:t>
                </a:r>
                <a:r>
                  <a:rPr lang="en-US" sz="2400" i="1" dirty="0"/>
                  <a:t>partial order</a:t>
                </a:r>
                <a:r>
                  <a:rPr lang="en-US" sz="2400" dirty="0"/>
                  <a:t>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400" dirty="0"/>
                  <a:t>, a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 </a:t>
                </a:r>
                <a:r>
                  <a:rPr lang="en-US" sz="2400" dirty="0"/>
                  <a:t>gives a </a:t>
                </a:r>
                <a:r>
                  <a:rPr lang="en-US" sz="2400" i="1" dirty="0"/>
                  <a:t>total order</a:t>
                </a:r>
                <a:r>
                  <a:rPr lang="en-US" sz="2400" dirty="0"/>
                  <a:t> over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400" dirty="0"/>
                  <a:t> satisfying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000" dirty="0"/>
                  <a:t>Topological sort is impossible if the graph contains a cycle.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A given graph may have multiple different valid topological ordering.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5929875"/>
            <a:ext cx="5507422" cy="562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287" t="2590" r="1953" b="2084"/>
          <a:stretch>
            <a:fillRect/>
          </a:stretch>
        </p:blipFill>
        <p:spPr>
          <a:xfrm>
            <a:off x="5931745" y="4824248"/>
            <a:ext cx="2938986" cy="1668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73269" y="5167312"/>
            <a:ext cx="5270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 topological ordering arranges the vertices along a horizontal line so that all edges go “from left to right”.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269" y="4593415"/>
            <a:ext cx="550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How to generate a topological ordering?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000" dirty="0"/>
                  <a:t> of a DAG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linear ordering of its vertices such </a:t>
                </a:r>
                <a:r>
                  <a:rPr lang="en-US" sz="2000" dirty="0"/>
                  <a:t>that: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appears before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the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Directed graphs containing cycles have no topological ordering.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Does every DAG has a topological ordering?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How to tell if a directed graph is acyclic? If acyclic, how to do topo-sort?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Directed graph </a:t>
                </a:r>
                <a14:m>
                  <m:oMath xmlns:m="http://schemas.openxmlformats.org/officeDocument/2006/math">
                    <m:r>
                      <a:rPr lang="en-US" sz="2000" i="1" u="sng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is acyclic </a:t>
                </a:r>
                <a:r>
                  <a:rPr lang="en-US" sz="2000" u="sng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a DFS of </a:t>
                </a:r>
                <a14:m>
                  <m:oMath xmlns:m="http://schemas.openxmlformats.org/officeDocument/2006/math">
                    <m:r>
                      <a:rPr lang="en-US" sz="2000" i="1" u="sng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yields no back edges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 of [==&gt;]: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For the sake of contradiction, assume DFS yields back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So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ancestor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in DFS forest, meaning a path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But together with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this creates a cycle. Contradiction!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2891706" y="5167312"/>
            <a:ext cx="3360587" cy="461665"/>
            <a:chOff x="2891706" y="5167312"/>
            <a:chExt cx="3360587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椭圆 6"/>
                <p:cNvSpPr/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椭圆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椭圆 7"/>
                <p:cNvSpPr/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椭圆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>
              <a:stCxn id="5" idx="6"/>
              <a:endCxn id="7" idx="2"/>
            </p:cNvCxnSpPr>
            <p:nvPr/>
          </p:nvCxnSpPr>
          <p:spPr>
            <a:xfrm>
              <a:off x="2891706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>
              <a:stCxn id="7" idx="6"/>
              <a:endCxn id="8" idx="2"/>
            </p:cNvCxnSpPr>
            <p:nvPr/>
          </p:nvCxnSpPr>
          <p:spPr>
            <a:xfrm>
              <a:off x="3771470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8" idx="6"/>
            </p:cNvCxnSpPr>
            <p:nvPr/>
          </p:nvCxnSpPr>
          <p:spPr>
            <a:xfrm>
              <a:off x="4651234" y="5447136"/>
              <a:ext cx="516082" cy="1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endCxn id="6" idx="2"/>
            </p:cNvCxnSpPr>
            <p:nvPr/>
          </p:nvCxnSpPr>
          <p:spPr>
            <a:xfrm>
              <a:off x="5782100" y="5452074"/>
              <a:ext cx="4701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5162764" y="516731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……</a:t>
              </a:r>
              <a:endParaRPr lang="en-US" sz="2400" b="1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28024" y="5265295"/>
            <a:ext cx="4087951" cy="368621"/>
            <a:chOff x="2528024" y="5265295"/>
            <a:chExt cx="4087951" cy="3686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椭圆 4"/>
                <p:cNvSpPr/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椭圆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椭圆 5"/>
                <p:cNvSpPr/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椭圆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blipFill rotWithShape="1">
                  <a:blip r:embed="rId5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16" name="连接符: 曲线 15"/>
            <p:cNvCxnSpPr>
              <a:stCxn id="6" idx="4"/>
              <a:endCxn id="5" idx="4"/>
            </p:cNvCxnSpPr>
            <p:nvPr/>
          </p:nvCxnSpPr>
          <p:spPr>
            <a:xfrm rot="5400000" flipH="1">
              <a:off x="4569531" y="3769312"/>
              <a:ext cx="4938" cy="3724269"/>
            </a:xfrm>
            <a:prstGeom prst="curvedConnector3">
              <a:avLst>
                <a:gd name="adj1" fmla="val -462940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000" dirty="0"/>
                  <a:t> of a DAG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linear ordering of its vertices such </a:t>
                </a:r>
                <a:r>
                  <a:rPr lang="en-US" sz="2000" dirty="0"/>
                  <a:t>that: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appears before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the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Directed graphs containing cycles have no topological ordering.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Does every DAG has a topological ordering?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How to tell if a directed graph is acyclic? If acyclic, how to do topo-sort?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Directed graph </a:t>
                </a:r>
                <a14:m>
                  <m:oMath xmlns:m="http://schemas.openxmlformats.org/officeDocument/2006/math">
                    <m:r>
                      <a:rPr lang="en-US" sz="2000" i="1" u="sng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is acyclic </a:t>
                </a:r>
                <a:r>
                  <a:rPr lang="en-US" sz="2000" u="sng" dirty="0" err="1">
                    <a:solidFill>
                      <a:schemeClr val="accent6">
                        <a:lumMod val="50000"/>
                      </a:schemeClr>
                    </a:solidFill>
                  </a:rPr>
                  <a:t>iff</a:t>
                </a:r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a DFS of </a:t>
                </a:r>
                <a14:m>
                  <m:oMath xmlns:m="http://schemas.openxmlformats.org/officeDocument/2006/math">
                    <m:r>
                      <a:rPr lang="en-US" sz="2000" i="1" u="sng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yields no back edges</a:t>
                </a:r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 of [&lt;==]: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For the sake of contradiction, assume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 cycle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be the first node to be discovered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By the White-path theorem,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DFS forest.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But then when processing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becomes a back edge!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56" name="组合 55"/>
          <p:cNvGrpSpPr/>
          <p:nvPr/>
        </p:nvGrpSpPr>
        <p:grpSpPr>
          <a:xfrm>
            <a:off x="6618401" y="5283589"/>
            <a:ext cx="1896949" cy="1209284"/>
            <a:chOff x="6618401" y="5261493"/>
            <a:chExt cx="1896949" cy="12092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椭圆 19"/>
                <p:cNvSpPr/>
                <p:nvPr/>
              </p:nvSpPr>
              <p:spPr>
                <a:xfrm>
                  <a:off x="8151668" y="564543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椭圆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668" y="5645430"/>
                  <a:ext cx="363682" cy="363682"/>
                </a:xfrm>
                <a:prstGeom prst="ellipse">
                  <a:avLst/>
                </a:prstGeom>
                <a:blipFill rotWithShape="1">
                  <a:blip r:embed="rId2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22" name="直接箭头连接符 21"/>
            <p:cNvCxnSpPr>
              <a:stCxn id="28" idx="6"/>
              <a:endCxn id="20" idx="0"/>
            </p:cNvCxnSpPr>
            <p:nvPr/>
          </p:nvCxnSpPr>
          <p:spPr>
            <a:xfrm>
              <a:off x="7748716" y="5443334"/>
              <a:ext cx="584793" cy="2020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0" idx="4"/>
              <a:endCxn id="26" idx="3"/>
            </p:cNvCxnSpPr>
            <p:nvPr/>
          </p:nvCxnSpPr>
          <p:spPr>
            <a:xfrm flipH="1">
              <a:off x="7878820" y="6009112"/>
              <a:ext cx="454689" cy="2308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254931" y="600911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……</a:t>
              </a:r>
              <a:endParaRPr lang="en-US" sz="24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椭圆 27"/>
                <p:cNvSpPr/>
                <p:nvPr/>
              </p:nvSpPr>
              <p:spPr>
                <a:xfrm>
                  <a:off x="7385034" y="5261493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椭圆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5034" y="5261493"/>
                  <a:ext cx="363682" cy="363682"/>
                </a:xfrm>
                <a:prstGeom prst="ellipse">
                  <a:avLst/>
                </a:prstGeom>
                <a:blipFill rotWithShape="1">
                  <a:blip r:embed="rId3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椭圆 28"/>
                <p:cNvSpPr/>
                <p:nvPr/>
              </p:nvSpPr>
              <p:spPr>
                <a:xfrm>
                  <a:off x="6618401" y="5645430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1755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椭圆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8401" y="5645430"/>
                  <a:ext cx="363682" cy="363682"/>
                </a:xfrm>
                <a:prstGeom prst="ellipse">
                  <a:avLst/>
                </a:prstGeom>
                <a:blipFill rotWithShape="1">
                  <a:blip r:embed="rId4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35" name="直接箭头连接符 34"/>
            <p:cNvCxnSpPr>
              <a:stCxn id="26" idx="1"/>
              <a:endCxn id="29" idx="4"/>
            </p:cNvCxnSpPr>
            <p:nvPr/>
          </p:nvCxnSpPr>
          <p:spPr>
            <a:xfrm flipH="1" flipV="1">
              <a:off x="6800242" y="6009112"/>
              <a:ext cx="454689" cy="2308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9" idx="0"/>
              <a:endCxn id="28" idx="2"/>
            </p:cNvCxnSpPr>
            <p:nvPr/>
          </p:nvCxnSpPr>
          <p:spPr>
            <a:xfrm flipV="1">
              <a:off x="6800242" y="5443334"/>
              <a:ext cx="584792" cy="2020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000" dirty="0"/>
                  <a:t> of a DAG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linear ordering of its vertices such </a:t>
                </a:r>
                <a:r>
                  <a:rPr lang="en-US" sz="2000" dirty="0"/>
                  <a:t>that: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appears before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the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Directed graphs containing cycles have no topological ordering.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Does every DAG has a topological ordering?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How to tell if a directed graph is acyclic? If acyclic, how to do topo-sort?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Directed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acyclic </a:t>
                </a:r>
                <a:r>
                  <a:rPr lang="en-US" sz="2000" u="sng" dirty="0" err="1"/>
                  <a:t>iff</a:t>
                </a:r>
                <a:r>
                  <a:rPr lang="en-US" sz="2000" dirty="0"/>
                  <a:t> a DFS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yields no back edges.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If we do a DFS in DAG </a:t>
                </a:r>
                <a14:m>
                  <m:oMath xmlns:m="http://schemas.openxmlformats.org/officeDocument/2006/math">
                    <m:r>
                      <a:rPr lang="en-US" sz="2000" i="1" u="sng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u="sng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for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u="sng" dirty="0">
                    <a:solidFill>
                      <a:schemeClr val="accent6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i="1" u="sng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Proof:</a:t>
                </a:r>
                <a:endParaRPr lang="en-US" sz="2000" b="1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When exploring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cannot be GRAY.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(Otherwise we have a back edge.)</a:t>
                </a: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WHITE,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becomes a descendant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BLACK, then trivially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000" dirty="0"/>
                  <a:t> of a DAG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linear ordering of its vertices such </a:t>
                </a:r>
                <a:r>
                  <a:rPr lang="en-US" sz="2000" dirty="0"/>
                  <a:t>that: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appears before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the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Directed graphs containing cycles have no topological ordering.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Does every DAG has a topological ordering?</a:t>
                </a:r>
                <a:br>
                  <a:rPr lang="en-US" sz="2000" dirty="0"/>
                </a:br>
                <a:r>
                  <a:rPr lang="en-US" sz="2000" b="1" dirty="0">
                    <a:solidFill>
                      <a:srgbClr val="C00000"/>
                    </a:solidFill>
                  </a:rPr>
                  <a:t>Q</a:t>
                </a:r>
                <a:r>
                  <a:rPr lang="en-US" sz="2000" dirty="0"/>
                  <a:t>: How to tell if a directed graph is acyclic? If acyclic, how to do topo-sort?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1</a:t>
                </a:r>
                <a:r>
                  <a:rPr lang="en-US" sz="2000" b="1" dirty="0"/>
                  <a:t>:</a:t>
                </a:r>
                <a:r>
                  <a:rPr lang="en-US" sz="2000" dirty="0"/>
                  <a:t> Directed graph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acyclic </a:t>
                </a:r>
                <a:r>
                  <a:rPr lang="en-US" sz="2000" u="sng" dirty="0" err="1"/>
                  <a:t>iff</a:t>
                </a:r>
                <a:r>
                  <a:rPr lang="en-US" sz="2000" dirty="0"/>
                  <a:t> a DFS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yields no back edges.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Lemma 2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If we do a DFS in DAG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Topo-Sort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b="1" dirty="0"/>
                  <a:t>:</a:t>
                </a:r>
                <a:br>
                  <a:rPr lang="en-US" sz="2000" b="1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a</a:t>
                </a:r>
                <a:r>
                  <a:rPr lang="en-US" sz="2000" dirty="0"/>
                  <a:t>) Do DFS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compute finish times for each node along the way.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b</a:t>
                </a:r>
                <a:r>
                  <a:rPr lang="en-US" sz="2000" dirty="0"/>
                  <a:t>) When a node finishes, insert it to the </a:t>
                </a:r>
                <a:r>
                  <a:rPr lang="en-US" sz="2000" i="1" dirty="0"/>
                  <a:t>head</a:t>
                </a:r>
                <a:r>
                  <a:rPr lang="en-US" sz="2000" dirty="0"/>
                  <a:t> of a list.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c</a:t>
                </a:r>
                <a:r>
                  <a:rPr lang="en-US" sz="2000" dirty="0"/>
                  <a:t>) If no back edge is found, then the list eventually gives a topo-ordering.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Thm</a:t>
                </a:r>
                <a:r>
                  <a:rPr lang="en-US" sz="2000" b="1" dirty="0"/>
                  <a:t>:</a:t>
                </a:r>
                <a:r>
                  <a:rPr lang="en-US" sz="2000" dirty="0"/>
                  <a:t> Every DAG has a topological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Thm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Descreasing</a:t>
                </a:r>
                <a:r>
                  <a:rPr lang="en-US" sz="2000" dirty="0"/>
                  <a:t> order of finish times of DFS on DAG gives a topo-ordering.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-2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矩形: 圆角 3"/>
          <p:cNvSpPr/>
          <p:nvPr/>
        </p:nvSpPr>
        <p:spPr>
          <a:xfrm>
            <a:off x="865042" y="2605424"/>
            <a:ext cx="7795481" cy="600231"/>
          </a:xfrm>
          <a:prstGeom prst="roundRect">
            <a:avLst>
              <a:gd name="adj" fmla="val 7555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/>
          <p:cNvSpPr/>
          <p:nvPr/>
        </p:nvSpPr>
        <p:spPr>
          <a:xfrm>
            <a:off x="865042" y="3562201"/>
            <a:ext cx="8173855" cy="358158"/>
          </a:xfrm>
          <a:prstGeom prst="roundRect">
            <a:avLst>
              <a:gd name="adj" fmla="val 7555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圆角 5"/>
          <p:cNvSpPr/>
          <p:nvPr/>
        </p:nvSpPr>
        <p:spPr>
          <a:xfrm>
            <a:off x="865043" y="1689882"/>
            <a:ext cx="7650308" cy="600231"/>
          </a:xfrm>
          <a:prstGeom prst="roundRect">
            <a:avLst>
              <a:gd name="adj" fmla="val 7555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659117" y="3876795"/>
                <a:ext cx="33065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.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17" y="3876795"/>
                <a:ext cx="3306546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1" t="-30" r="14" b="-26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topological sort</a:t>
                </a:r>
                <a:r>
                  <a:rPr lang="en-US" sz="2000" dirty="0"/>
                  <a:t> of a DAG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linear ordering of its vertices such </a:t>
                </a:r>
                <a:r>
                  <a:rPr lang="en-US" sz="2000" dirty="0"/>
                  <a:t>that:</a:t>
                </a:r>
                <a:br>
                  <a:rPr lang="en-US" sz="2000" dirty="0"/>
                </a:b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contains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appears before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the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Thm</a:t>
                </a:r>
                <a:r>
                  <a:rPr lang="en-US" sz="2000" b="1" dirty="0"/>
                  <a:t>:</a:t>
                </a:r>
                <a:r>
                  <a:rPr lang="en-US" sz="2000" dirty="0"/>
                  <a:t> Every DAG has a topological 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Thm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Descreasing</a:t>
                </a:r>
                <a:r>
                  <a:rPr lang="en-US" sz="2000" dirty="0"/>
                  <a:t> order of finish times of DFS on DAG gives a topo-ordering.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/>
                  <a:t>Topo-Sort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b="1" dirty="0"/>
                  <a:t>:</a:t>
                </a:r>
                <a:br>
                  <a:rPr lang="en-US" sz="2000" b="1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a</a:t>
                </a:r>
                <a:r>
                  <a:rPr lang="en-US" sz="2000" dirty="0"/>
                  <a:t>) Do DFS 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, compute finish times for each node along the way.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b</a:t>
                </a:r>
                <a:r>
                  <a:rPr lang="en-US" sz="2000" dirty="0"/>
                  <a:t>) When a node finishes, insert it to the </a:t>
                </a:r>
                <a:r>
                  <a:rPr lang="en-US" sz="2000" i="1" dirty="0"/>
                  <a:t>head</a:t>
                </a:r>
                <a:r>
                  <a:rPr lang="en-US" sz="2000" dirty="0"/>
                  <a:t> of a list.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/>
                  <a:t>c</a:t>
                </a:r>
                <a:r>
                  <a:rPr lang="en-US" sz="2000" dirty="0"/>
                  <a:t>) If no back edge is found, then the list eventually gives a topo-ordering.</a:t>
                </a:r>
                <a:endParaRPr lang="en-US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 rotWithShape="1">
                <a:blip r:embed="rId1"/>
                <a:stretch>
                  <a:fillRect t="-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34" t="1617" r="31839" b="38803"/>
          <a:stretch>
            <a:fillRect/>
          </a:stretch>
        </p:blipFill>
        <p:spPr>
          <a:xfrm>
            <a:off x="178676" y="4485468"/>
            <a:ext cx="4099035" cy="200740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2028496" y="5093739"/>
            <a:ext cx="199697" cy="1471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914446" y="4642889"/>
            <a:ext cx="199697" cy="1471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355396" y="4411895"/>
            <a:ext cx="199697" cy="1471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019096" y="4411895"/>
            <a:ext cx="199697" cy="1471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2931400" y="5616737"/>
            <a:ext cx="6033924" cy="876136"/>
            <a:chOff x="2931400" y="5616737"/>
            <a:chExt cx="6033924" cy="8761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l="1034" t="73481" r="153" b="515"/>
            <a:stretch>
              <a:fillRect/>
            </a:stretch>
          </p:blipFill>
          <p:spPr>
            <a:xfrm>
              <a:off x="2931400" y="5616737"/>
              <a:ext cx="6033924" cy="87613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矩形: 圆角 13"/>
            <p:cNvSpPr/>
            <p:nvPr/>
          </p:nvSpPr>
          <p:spPr>
            <a:xfrm>
              <a:off x="3218793" y="6266091"/>
              <a:ext cx="1721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063343" y="6266090"/>
              <a:ext cx="1721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4907893" y="6266089"/>
              <a:ext cx="1721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5585371" y="6266089"/>
              <a:ext cx="1721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6235043" y="6266088"/>
              <a:ext cx="1721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6898618" y="6266088"/>
              <a:ext cx="832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7466943" y="6266087"/>
              <a:ext cx="832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8027058" y="6266086"/>
              <a:ext cx="832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8649686" y="6266085"/>
              <a:ext cx="83207" cy="134709"/>
            </a:xfrm>
            <a:prstGeom prst="roundRect">
              <a:avLst>
                <a:gd name="adj" fmla="val 7555"/>
              </a:avLst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20651</Words>
  <Application>WPS 文字</Application>
  <PresentationFormat>On-screen Show (4:3)</PresentationFormat>
  <Paragraphs>722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方正书宋_GBK</vt:lpstr>
      <vt:lpstr>Wingdings</vt:lpstr>
      <vt:lpstr>Cambria Math</vt:lpstr>
      <vt:lpstr>Courier New</vt:lpstr>
      <vt:lpstr/>
      <vt:lpstr>Calibri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汉仪书宋二KW</vt:lpstr>
      <vt:lpstr>BatangChe</vt:lpstr>
      <vt:lpstr>苹方-简</vt:lpstr>
      <vt:lpstr>STIXGeneral</vt:lpstr>
      <vt:lpstr>Office 主题​​</vt:lpstr>
      <vt:lpstr>(Some) Applications of DFS</vt:lpstr>
      <vt:lpstr>Directed Acyclic Graphs (DAG)</vt:lpstr>
      <vt:lpstr>Application of DAG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Source and Sink in DAG</vt:lpstr>
      <vt:lpstr>Alt Algorithm for Topo-Sort</vt:lpstr>
      <vt:lpstr>(Strongly) Connected Components</vt:lpstr>
      <vt:lpstr>Computing CC and SCC</vt:lpstr>
      <vt:lpstr>Component Graph</vt:lpstr>
      <vt:lpstr>Computing SCC</vt:lpstr>
      <vt:lpstr>Computing SCC</vt:lpstr>
      <vt:lpstr>Computing SCC</vt:lpstr>
      <vt:lpstr>Computing SCC</vt:lpstr>
      <vt:lpstr>Computing SCC</vt:lpstr>
      <vt:lpstr>Computing SCC</vt:lpstr>
      <vt:lpstr>*Tarjan’s SCC Algorithm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Tarjan’s method to identify root of SCC</vt:lpstr>
      <vt:lpstr>Tarjan’s method to identify root of SCC</vt:lpstr>
      <vt:lpstr>Tarjan’s method to identify root of SCC</vt:lpstr>
      <vt:lpstr>Tarjan’s SCC Algorithm</vt:lpstr>
      <vt:lpstr>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DFS</dc:title>
  <dc:creator>Chaodong</dc:creator>
  <cp:lastModifiedBy>yongyuhan</cp:lastModifiedBy>
  <cp:revision>93</cp:revision>
  <dcterms:created xsi:type="dcterms:W3CDTF">2021-12-08T10:52:32Z</dcterms:created>
  <dcterms:modified xsi:type="dcterms:W3CDTF">2021-12-08T10:52:32Z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